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470" r:id="rId2"/>
    <p:sldId id="411" r:id="rId3"/>
    <p:sldId id="386" r:id="rId4"/>
    <p:sldId id="438" r:id="rId5"/>
    <p:sldId id="446" r:id="rId6"/>
    <p:sldId id="443" r:id="rId7"/>
    <p:sldId id="482" r:id="rId8"/>
    <p:sldId id="472" r:id="rId9"/>
    <p:sldId id="445" r:id="rId10"/>
    <p:sldId id="473" r:id="rId11"/>
    <p:sldId id="447" r:id="rId12"/>
    <p:sldId id="448" r:id="rId13"/>
    <p:sldId id="449" r:id="rId14"/>
    <p:sldId id="450" r:id="rId15"/>
    <p:sldId id="474" r:id="rId16"/>
    <p:sldId id="451" r:id="rId17"/>
    <p:sldId id="471" r:id="rId18"/>
    <p:sldId id="452" r:id="rId19"/>
    <p:sldId id="433" r:id="rId20"/>
    <p:sldId id="399" r:id="rId21"/>
    <p:sldId id="479" r:id="rId22"/>
    <p:sldId id="480" r:id="rId23"/>
    <p:sldId id="455" r:id="rId24"/>
    <p:sldId id="453" r:id="rId25"/>
    <p:sldId id="400" r:id="rId26"/>
    <p:sldId id="456" r:id="rId27"/>
    <p:sldId id="481" r:id="rId28"/>
    <p:sldId id="401" r:id="rId29"/>
    <p:sldId id="461" r:id="rId30"/>
    <p:sldId id="476" r:id="rId31"/>
    <p:sldId id="462" r:id="rId32"/>
    <p:sldId id="475" r:id="rId33"/>
  </p:sldIdLst>
  <p:sldSz cx="24384000" cy="13716000"/>
  <p:notesSz cx="6797675" cy="9872663"/>
  <p:embeddedFontLst>
    <p:embeddedFont>
      <p:font typeface="Open Sans" charset="0"/>
      <p:regular r:id="rId36"/>
      <p:bold r:id="rId37"/>
      <p:italic r:id="rId38"/>
      <p:boldItalic r:id="rId39"/>
    </p:embeddedFont>
    <p:embeddedFont>
      <p:font typeface="Open Sans Semibold" charset="0"/>
      <p:bold r:id="rId40"/>
      <p:boldItalic r:id="rId41"/>
    </p:embeddedFont>
    <p:embeddedFont>
      <p:font typeface="Open Sans Light" charset="0"/>
      <p:regular r:id="rId42"/>
      <p:italic r:id="rId43"/>
    </p:embeddedFont>
    <p:embeddedFont>
      <p:font typeface="Lucia BT" pitchFamily="66" charset="0"/>
      <p:regular r:id="rId44"/>
    </p:embeddedFont>
    <p:embeddedFont>
      <p:font typeface="SimSun" pitchFamily="2" charset="-122"/>
      <p:regular r:id="rId45"/>
    </p:embeddedFont>
  </p:embeddedFontLst>
  <p:defaultTextStyle>
    <a:defPPr>
      <a:defRPr lang="fr-FR"/>
    </a:defPPr>
    <a:lvl1pPr algn="l" defTabSz="825500" rtl="0" fontAlgn="base">
      <a:spcBef>
        <a:spcPct val="0"/>
      </a:spcBef>
      <a:spcAft>
        <a:spcPct val="0"/>
      </a:spcAft>
      <a:defRPr sz="5000" kern="1200">
        <a:solidFill>
          <a:schemeClr val="tx1"/>
        </a:solidFill>
        <a:latin typeface="Arial" pitchFamily="34" charset="0"/>
        <a:ea typeface="Helvetica Light"/>
        <a:cs typeface="Helvetica Light"/>
        <a:sym typeface="Helvetica Light"/>
      </a:defRPr>
    </a:lvl1pPr>
    <a:lvl2pPr marL="457200" indent="-228600" algn="l" defTabSz="825500" rtl="0" fontAlgn="base">
      <a:spcBef>
        <a:spcPct val="0"/>
      </a:spcBef>
      <a:spcAft>
        <a:spcPct val="0"/>
      </a:spcAft>
      <a:defRPr sz="5000" kern="1200">
        <a:solidFill>
          <a:schemeClr val="tx1"/>
        </a:solidFill>
        <a:latin typeface="Arial" pitchFamily="34" charset="0"/>
        <a:ea typeface="Helvetica Light"/>
        <a:cs typeface="Helvetica Light"/>
        <a:sym typeface="Helvetica Light"/>
      </a:defRPr>
    </a:lvl2pPr>
    <a:lvl3pPr marL="914400" indent="-457200" algn="l" defTabSz="825500" rtl="0" fontAlgn="base">
      <a:spcBef>
        <a:spcPct val="0"/>
      </a:spcBef>
      <a:spcAft>
        <a:spcPct val="0"/>
      </a:spcAft>
      <a:defRPr sz="5000" kern="1200">
        <a:solidFill>
          <a:schemeClr val="tx1"/>
        </a:solidFill>
        <a:latin typeface="Arial" pitchFamily="34" charset="0"/>
        <a:ea typeface="Helvetica Light"/>
        <a:cs typeface="Helvetica Light"/>
        <a:sym typeface="Helvetica Light"/>
      </a:defRPr>
    </a:lvl3pPr>
    <a:lvl4pPr marL="1371600" indent="-685800" algn="l" defTabSz="825500" rtl="0" fontAlgn="base">
      <a:spcBef>
        <a:spcPct val="0"/>
      </a:spcBef>
      <a:spcAft>
        <a:spcPct val="0"/>
      </a:spcAft>
      <a:defRPr sz="5000" kern="1200">
        <a:solidFill>
          <a:schemeClr val="tx1"/>
        </a:solidFill>
        <a:latin typeface="Arial" pitchFamily="34" charset="0"/>
        <a:ea typeface="Helvetica Light"/>
        <a:cs typeface="Helvetica Light"/>
        <a:sym typeface="Helvetica Light"/>
      </a:defRPr>
    </a:lvl4pPr>
    <a:lvl5pPr marL="1828800" indent="-914400" algn="l" defTabSz="825500" rtl="0" fontAlgn="base">
      <a:spcBef>
        <a:spcPct val="0"/>
      </a:spcBef>
      <a:spcAft>
        <a:spcPct val="0"/>
      </a:spcAft>
      <a:defRPr sz="5000" kern="1200">
        <a:solidFill>
          <a:schemeClr val="tx1"/>
        </a:solidFill>
        <a:latin typeface="Arial" pitchFamily="34" charset="0"/>
        <a:ea typeface="Helvetica Light"/>
        <a:cs typeface="Helvetica Light"/>
        <a:sym typeface="Helvetica Light"/>
      </a:defRPr>
    </a:lvl5pPr>
    <a:lvl6pPr marL="2286000" algn="l" defTabSz="914400" rtl="0" eaLnBrk="1" latinLnBrk="0" hangingPunct="1">
      <a:defRPr sz="5000" kern="1200">
        <a:solidFill>
          <a:schemeClr val="tx1"/>
        </a:solidFill>
        <a:latin typeface="Arial" pitchFamily="34" charset="0"/>
        <a:ea typeface="Helvetica Light"/>
        <a:cs typeface="Helvetica Light"/>
        <a:sym typeface="Helvetica Light"/>
      </a:defRPr>
    </a:lvl6pPr>
    <a:lvl7pPr marL="2743200" algn="l" defTabSz="914400" rtl="0" eaLnBrk="1" latinLnBrk="0" hangingPunct="1">
      <a:defRPr sz="5000" kern="1200">
        <a:solidFill>
          <a:schemeClr val="tx1"/>
        </a:solidFill>
        <a:latin typeface="Arial" pitchFamily="34" charset="0"/>
        <a:ea typeface="Helvetica Light"/>
        <a:cs typeface="Helvetica Light"/>
        <a:sym typeface="Helvetica Light"/>
      </a:defRPr>
    </a:lvl7pPr>
    <a:lvl8pPr marL="3200400" algn="l" defTabSz="914400" rtl="0" eaLnBrk="1" latinLnBrk="0" hangingPunct="1">
      <a:defRPr sz="5000" kern="1200">
        <a:solidFill>
          <a:schemeClr val="tx1"/>
        </a:solidFill>
        <a:latin typeface="Arial" pitchFamily="34" charset="0"/>
        <a:ea typeface="Helvetica Light"/>
        <a:cs typeface="Helvetica Light"/>
        <a:sym typeface="Helvetica Light"/>
      </a:defRPr>
    </a:lvl8pPr>
    <a:lvl9pPr marL="3657600" algn="l" defTabSz="914400" rtl="0" eaLnBrk="1" latinLnBrk="0" hangingPunct="1">
      <a:defRPr sz="5000" kern="1200">
        <a:solidFill>
          <a:schemeClr val="tx1"/>
        </a:solidFill>
        <a:latin typeface="Arial" pitchFamily="34" charset="0"/>
        <a:ea typeface="Helvetica Light"/>
        <a:cs typeface="Helvetica Light"/>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 uri="{2D200454-40CA-4A62-9FC3-DE9A4176ACB9}">
      <p15:notesGuideLst xmlns:p15="http://schemas.microsoft.com/office/powerpoint/2012/main" xmlns="">
        <p15:guide id="1" orient="horz" pos="3109"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20E"/>
    <a:srgbClr val="598424"/>
    <a:srgbClr val="58A60A"/>
    <a:srgbClr val="66C00C"/>
    <a:srgbClr val="009900"/>
    <a:srgbClr val="F5F5F5"/>
    <a:srgbClr val="F8F8F8"/>
    <a:srgbClr val="857215"/>
    <a:srgbClr val="A68F1A"/>
    <a:srgbClr val="706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3BA23B1-9221-436E-865A-0063620EA4FD}">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37" autoAdjust="0"/>
  </p:normalViewPr>
  <p:slideViewPr>
    <p:cSldViewPr snapToGrid="0">
      <p:cViewPr varScale="1">
        <p:scale>
          <a:sx n="44" d="100"/>
          <a:sy n="44" d="100"/>
        </p:scale>
        <p:origin x="-222" y="-102"/>
      </p:cViewPr>
      <p:guideLst>
        <p:guide orient="horz" pos="4320"/>
        <p:guide pos="7680"/>
      </p:guideLst>
    </p:cSldViewPr>
  </p:slideViewPr>
  <p:notesTextViewPr>
    <p:cViewPr>
      <p:scale>
        <a:sx n="1" d="1"/>
        <a:sy n="1" d="1"/>
      </p:scale>
      <p:origin x="0" y="0"/>
    </p:cViewPr>
  </p:notesTextViewPr>
  <p:notesViewPr>
    <p:cSldViewPr snapToGrid="0">
      <p:cViewPr varScale="1">
        <p:scale>
          <a:sx n="64" d="100"/>
          <a:sy n="64" d="100"/>
        </p:scale>
        <p:origin x="-2988" y="-114"/>
      </p:cViewPr>
      <p:guideLst>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beaune\users$\sexport\ang\ANGLAIS\MARKETING%20FM\DOSSIER%20ET%20FICHIERS%20DIVERS\Comparaison%20des%20millesimes%20(dates%20vendanges)%20E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717712655298932E-2"/>
          <c:y val="8.2521658132893957E-2"/>
          <c:w val="0.91956060216384561"/>
          <c:h val="0.70782360437813796"/>
        </c:manualLayout>
      </c:layout>
      <c:lineChart>
        <c:grouping val="standard"/>
        <c:varyColors val="0"/>
        <c:ser>
          <c:idx val="1"/>
          <c:order val="0"/>
          <c:tx>
            <c:strRef>
              <c:f>recap!$F$5</c:f>
              <c:strCache>
                <c:ptCount val="1"/>
                <c:pt idx="0">
                  <c:v>Année</c:v>
                </c:pt>
              </c:strCache>
            </c:strRef>
          </c:tx>
          <c:spPr>
            <a:ln>
              <a:noFill/>
            </a:ln>
          </c:spPr>
          <c:marker>
            <c:symbol val="dash"/>
            <c:size val="11"/>
          </c:marker>
          <c:dLbls>
            <c:delete val="1"/>
          </c:dLbls>
          <c:cat>
            <c:numRef>
              <c:f>recap!$G$5:$CP$5</c:f>
              <c:numCache>
                <c:formatCode>General</c:formatCode>
                <c:ptCount val="88"/>
                <c:pt idx="0">
                  <c:v>1925</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1946</c:v>
                </c:pt>
                <c:pt idx="18">
                  <c:v>1947</c:v>
                </c:pt>
                <c:pt idx="19">
                  <c:v>1948</c:v>
                </c:pt>
                <c:pt idx="20">
                  <c:v>1949</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numCache>
            </c:numRef>
          </c:cat>
          <c:val>
            <c:numRef>
              <c:f>recap!$G$5:$CP$5</c:f>
              <c:numCache>
                <c:formatCode>General</c:formatCode>
                <c:ptCount val="88"/>
                <c:pt idx="0">
                  <c:v>1925</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1946</c:v>
                </c:pt>
                <c:pt idx="18">
                  <c:v>1947</c:v>
                </c:pt>
                <c:pt idx="19">
                  <c:v>1948</c:v>
                </c:pt>
                <c:pt idx="20">
                  <c:v>1949</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numCache>
            </c:numRef>
          </c:val>
          <c:smooth val="1"/>
          <c:extLst xmlns:c16r2="http://schemas.microsoft.com/office/drawing/2015/06/chart">
            <c:ext xmlns:c16="http://schemas.microsoft.com/office/drawing/2014/chart" uri="{C3380CC4-5D6E-409C-BE32-E72D297353CC}">
              <c16:uniqueId val="{00000000-E097-47F6-A71F-2BA19AA563A7}"/>
            </c:ext>
          </c:extLst>
        </c:ser>
        <c:ser>
          <c:idx val="0"/>
          <c:order val="1"/>
          <c:tx>
            <c:strRef>
              <c:f>recap!$F$6</c:f>
              <c:strCache>
                <c:ptCount val="1"/>
                <c:pt idx="0">
                  <c:v>Beginning</c:v>
                </c:pt>
              </c:strCache>
            </c:strRef>
          </c:tx>
          <c:spPr>
            <a:ln>
              <a:noFill/>
            </a:ln>
          </c:spPr>
          <c:marker>
            <c:symbol val="dash"/>
            <c:size val="11"/>
            <c:spPr>
              <a:solidFill>
                <a:srgbClr val="4F81BD"/>
              </a:solidFill>
            </c:spPr>
          </c:marker>
          <c:dLbls>
            <c:delete val="1"/>
          </c:dLbls>
          <c:cat>
            <c:numRef>
              <c:f>recap!$G$5:$CP$5</c:f>
              <c:numCache>
                <c:formatCode>General</c:formatCode>
                <c:ptCount val="88"/>
                <c:pt idx="0">
                  <c:v>1925</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1946</c:v>
                </c:pt>
                <c:pt idx="18">
                  <c:v>1947</c:v>
                </c:pt>
                <c:pt idx="19">
                  <c:v>1948</c:v>
                </c:pt>
                <c:pt idx="20">
                  <c:v>1949</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numCache>
            </c:numRef>
          </c:cat>
          <c:val>
            <c:numRef>
              <c:f>recap!$G$6:$CP$6</c:f>
              <c:numCache>
                <c:formatCode>d\-mmm</c:formatCode>
                <c:ptCount val="88"/>
                <c:pt idx="0" formatCode="[$-40C]d\-mmm;@">
                  <c:v>41182</c:v>
                </c:pt>
                <c:pt idx="1">
                  <c:v>41187</c:v>
                </c:pt>
                <c:pt idx="2">
                  <c:v>41182</c:v>
                </c:pt>
                <c:pt idx="3">
                  <c:v>41189</c:v>
                </c:pt>
                <c:pt idx="4">
                  <c:v>41187</c:v>
                </c:pt>
                <c:pt idx="5">
                  <c:v>41199</c:v>
                </c:pt>
                <c:pt idx="6">
                  <c:v>41185</c:v>
                </c:pt>
                <c:pt idx="7">
                  <c:v>41171</c:v>
                </c:pt>
                <c:pt idx="8">
                  <c:v>41188</c:v>
                </c:pt>
                <c:pt idx="9">
                  <c:v>41184</c:v>
                </c:pt>
                <c:pt idx="10">
                  <c:v>41179</c:v>
                </c:pt>
                <c:pt idx="11">
                  <c:v>41193</c:v>
                </c:pt>
                <c:pt idx="12">
                  <c:v>41195</c:v>
                </c:pt>
                <c:pt idx="13">
                  <c:v>41172</c:v>
                </c:pt>
                <c:pt idx="14">
                  <c:v>41192</c:v>
                </c:pt>
                <c:pt idx="15">
                  <c:v>41178</c:v>
                </c:pt>
                <c:pt idx="16">
                  <c:v>41159</c:v>
                </c:pt>
                <c:pt idx="17">
                  <c:v>41182</c:v>
                </c:pt>
                <c:pt idx="18">
                  <c:v>41168</c:v>
                </c:pt>
                <c:pt idx="19">
                  <c:v>41186</c:v>
                </c:pt>
                <c:pt idx="20">
                  <c:v>41181</c:v>
                </c:pt>
                <c:pt idx="21">
                  <c:v>41197</c:v>
                </c:pt>
                <c:pt idx="22">
                  <c:v>41169</c:v>
                </c:pt>
                <c:pt idx="23">
                  <c:v>41178</c:v>
                </c:pt>
                <c:pt idx="24">
                  <c:v>41189</c:v>
                </c:pt>
                <c:pt idx="25">
                  <c:v>41187</c:v>
                </c:pt>
                <c:pt idx="26">
                  <c:v>41197</c:v>
                </c:pt>
                <c:pt idx="27">
                  <c:v>41189</c:v>
                </c:pt>
                <c:pt idx="28">
                  <c:v>41183</c:v>
                </c:pt>
                <c:pt idx="29">
                  <c:v>41166</c:v>
                </c:pt>
                <c:pt idx="30">
                  <c:v>41170</c:v>
                </c:pt>
                <c:pt idx="31">
                  <c:v>41177</c:v>
                </c:pt>
                <c:pt idx="32">
                  <c:v>41190</c:v>
                </c:pt>
                <c:pt idx="33">
                  <c:v>41185</c:v>
                </c:pt>
                <c:pt idx="34">
                  <c:v>41173</c:v>
                </c:pt>
                <c:pt idx="35">
                  <c:v>41194</c:v>
                </c:pt>
                <c:pt idx="36">
                  <c:v>41181</c:v>
                </c:pt>
                <c:pt idx="37">
                  <c:v>41184</c:v>
                </c:pt>
                <c:pt idx="38">
                  <c:v>41186</c:v>
                </c:pt>
                <c:pt idx="39">
                  <c:v>41187</c:v>
                </c:pt>
                <c:pt idx="40" formatCode="[$-40C]d\-mmm;@">
                  <c:v>41182</c:v>
                </c:pt>
                <c:pt idx="41" formatCode="[$-40C]d\-mmm;@">
                  <c:v>41168</c:v>
                </c:pt>
                <c:pt idx="42" formatCode="[$-40C]d\-mmm;@">
                  <c:v>41190</c:v>
                </c:pt>
                <c:pt idx="43" formatCode="[$-40C]d\-mmm;@">
                  <c:v>41174</c:v>
                </c:pt>
                <c:pt idx="44" formatCode="[$-40C]d\-mmm;@">
                  <c:v>41170</c:v>
                </c:pt>
                <c:pt idx="45" formatCode="[$-40C]d\-mmm;@">
                  <c:v>41177</c:v>
                </c:pt>
                <c:pt idx="46" formatCode="[$-40C]d\-mmm;@">
                  <c:v>41156</c:v>
                </c:pt>
                <c:pt idx="47" formatCode="[$-40C]d\-mmm;@">
                  <c:v>41188</c:v>
                </c:pt>
                <c:pt idx="48" formatCode="[$-40C]d\-mmm;@">
                  <c:v>41188</c:v>
                </c:pt>
                <c:pt idx="49" formatCode="[$-40C]d\-mmm;@">
                  <c:v>41180</c:v>
                </c:pt>
                <c:pt idx="50" formatCode="[$-40C]d\-mmm;@">
                  <c:v>41193</c:v>
                </c:pt>
                <c:pt idx="51" formatCode="[$-40C]d\-mmm;@">
                  <c:v>41179</c:v>
                </c:pt>
                <c:pt idx="52" formatCode="[$-40C]d\-mmm;@">
                  <c:v>41174</c:v>
                </c:pt>
                <c:pt idx="53" formatCode="[$-40C]d\-mmm;@">
                  <c:v>41174</c:v>
                </c:pt>
                <c:pt idx="54" formatCode="[$-40C]d\-mmm;@">
                  <c:v>41185</c:v>
                </c:pt>
                <c:pt idx="55" formatCode="[$-40C]d\-mmm;@">
                  <c:v>41179</c:v>
                </c:pt>
                <c:pt idx="56" formatCode="[$-40C]d\-mmm;@">
                  <c:v>41181</c:v>
                </c:pt>
                <c:pt idx="57" formatCode="[$-40C]d\-mmm;@">
                  <c:v>41184</c:v>
                </c:pt>
                <c:pt idx="58" formatCode="[$-40C]d\-mmm;@">
                  <c:v>41177</c:v>
                </c:pt>
                <c:pt idx="59" formatCode="[$-40C]d\-mmm;@">
                  <c:v>41167</c:v>
                </c:pt>
                <c:pt idx="60" formatCode="[$-40C]d\-mmm;@">
                  <c:v>41173</c:v>
                </c:pt>
                <c:pt idx="61" formatCode="[$-40C]d\-mmm;@">
                  <c:v>41176</c:v>
                </c:pt>
                <c:pt idx="62" formatCode="[$-40C]d\-mmm;@">
                  <c:v>41168</c:v>
                </c:pt>
                <c:pt idx="63" formatCode="[$-40C]d\-mmm;@">
                  <c:v>41172</c:v>
                </c:pt>
                <c:pt idx="64" formatCode="[$-40C]d\-mmm;@">
                  <c:v>41168</c:v>
                </c:pt>
                <c:pt idx="65" formatCode="[$-40C]d\-mmm;@">
                  <c:v>41175</c:v>
                </c:pt>
                <c:pt idx="66" formatCode="[$-40C]d\-mmm;@">
                  <c:v>41173</c:v>
                </c:pt>
                <c:pt idx="67" formatCode="[$-40C]d\-mmm;@">
                  <c:v>41168</c:v>
                </c:pt>
                <c:pt idx="68" formatCode="[$-40C]d\-mmm;@">
                  <c:v>41173</c:v>
                </c:pt>
                <c:pt idx="69" formatCode="[$-40C]d\-mmm;@">
                  <c:v>41169</c:v>
                </c:pt>
                <c:pt idx="70" formatCode="[$-40C]d\-mmm;@">
                  <c:v>41169</c:v>
                </c:pt>
                <c:pt idx="71" formatCode="[$-40C]d\-mmm;@">
                  <c:v>41173</c:v>
                </c:pt>
                <c:pt idx="72" formatCode="[$-40C]d\-mmm;@">
                  <c:v>41170</c:v>
                </c:pt>
                <c:pt idx="73" formatCode="[$-40C]d\-mmm;@">
                  <c:v>41140</c:v>
                </c:pt>
                <c:pt idx="74" formatCode="[$-40C]d\-mmm;@">
                  <c:v>41172</c:v>
                </c:pt>
                <c:pt idx="75" formatCode="[$-40C]d\-mmm;@">
                  <c:v>41171</c:v>
                </c:pt>
                <c:pt idx="76" formatCode="[$-40C]d\-mmm;@">
                  <c:v>41170</c:v>
                </c:pt>
                <c:pt idx="77" formatCode="[$-40C]d\-mmm;@">
                  <c:v>41150</c:v>
                </c:pt>
                <c:pt idx="78" formatCode="[$-40C]d\-mmm;@">
                  <c:v>41177</c:v>
                </c:pt>
                <c:pt idx="79" formatCode="[$-40C]d\-mmm;@">
                  <c:v>41161</c:v>
                </c:pt>
                <c:pt idx="80" formatCode="[$-40C]d\-mmm;@">
                  <c:v>41172</c:v>
                </c:pt>
                <c:pt idx="81" formatCode="[$-40C]d\-mmm;@">
                  <c:v>41153</c:v>
                </c:pt>
                <c:pt idx="82" formatCode="[$-40C]d\-mmm;@">
                  <c:v>41169</c:v>
                </c:pt>
                <c:pt idx="83" formatCode="[$-40C]d\-mmm;@">
                  <c:v>41183</c:v>
                </c:pt>
                <c:pt idx="84" formatCode="[$-40C]d\-mmm;@">
                  <c:v>41164</c:v>
                </c:pt>
                <c:pt idx="85" formatCode="[$-40C]d\-mmm;@">
                  <c:v>41155</c:v>
                </c:pt>
                <c:pt idx="86">
                  <c:v>43366</c:v>
                </c:pt>
                <c:pt idx="87">
                  <c:v>43347</c:v>
                </c:pt>
              </c:numCache>
            </c:numRef>
          </c:val>
          <c:smooth val="1"/>
          <c:extLst xmlns:c16r2="http://schemas.microsoft.com/office/drawing/2015/06/chart">
            <c:ext xmlns:c16="http://schemas.microsoft.com/office/drawing/2014/chart" uri="{C3380CC4-5D6E-409C-BE32-E72D297353CC}">
              <c16:uniqueId val="{00000001-E097-47F6-A71F-2BA19AA563A7}"/>
            </c:ext>
          </c:extLst>
        </c:ser>
        <c:dLbls>
          <c:showLegendKey val="0"/>
          <c:showVal val="1"/>
          <c:showCatName val="0"/>
          <c:showSerName val="0"/>
          <c:showPercent val="0"/>
          <c:showBubbleSize val="0"/>
        </c:dLbls>
        <c:marker val="1"/>
        <c:smooth val="0"/>
        <c:axId val="130122880"/>
        <c:axId val="130150400"/>
      </c:lineChart>
      <c:catAx>
        <c:axId val="130122880"/>
        <c:scaling>
          <c:orientation val="minMax"/>
        </c:scaling>
        <c:delete val="0"/>
        <c:axPos val="b"/>
        <c:majorGridlines/>
        <c:numFmt formatCode="General" sourceLinked="1"/>
        <c:majorTickMark val="none"/>
        <c:minorTickMark val="none"/>
        <c:tickLblPos val="nextTo"/>
        <c:txPr>
          <a:bodyPr rot="-5400000" vert="horz"/>
          <a:lstStyle/>
          <a:p>
            <a:pPr>
              <a:defRPr sz="1800"/>
            </a:pPr>
            <a:endParaRPr lang="fr-FR"/>
          </a:p>
        </c:txPr>
        <c:crossAx val="130150400"/>
        <c:crosses val="autoZero"/>
        <c:auto val="1"/>
        <c:lblAlgn val="ctr"/>
        <c:lblOffset val="100"/>
        <c:tickLblSkip val="1"/>
        <c:tickMarkSkip val="1"/>
        <c:noMultiLvlLbl val="0"/>
      </c:catAx>
      <c:valAx>
        <c:axId val="130150400"/>
        <c:scaling>
          <c:orientation val="minMax"/>
          <c:max val="41200"/>
          <c:min val="41135"/>
        </c:scaling>
        <c:delete val="0"/>
        <c:axPos val="l"/>
        <c:majorGridlines/>
        <c:numFmt formatCode="[$-40C]d\-mmm;@" sourceLinked="0"/>
        <c:majorTickMark val="out"/>
        <c:minorTickMark val="none"/>
        <c:tickLblPos val="nextTo"/>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fr-FR"/>
          </a:p>
        </c:txPr>
        <c:crossAx val="130122880"/>
        <c:crosses val="autoZero"/>
        <c:crossBetween val="between"/>
        <c:majorUnit val="5"/>
        <c:minorUnit val="1"/>
      </c:valAx>
    </c:plotArea>
    <c:plotVisOnly val="1"/>
    <c:dispBlanksAs val="zero"/>
    <c:showDLblsOverMax val="0"/>
  </c:chart>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fr-FR"/>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0.16192</cdr:x>
      <cdr:y>0.61364</cdr:y>
    </cdr:from>
    <cdr:to>
      <cdr:x>0.22787</cdr:x>
      <cdr:y>0.76636</cdr:y>
    </cdr:to>
    <cdr:sp macro="" textlink="">
      <cdr:nvSpPr>
        <cdr:cNvPr id="2" name="ZoneTexte 1"/>
        <cdr:cNvSpPr txBox="1"/>
      </cdr:nvSpPr>
      <cdr:spPr>
        <a:xfrm xmlns:a="http://schemas.openxmlformats.org/drawingml/2006/main">
          <a:off x="2245178" y="367392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0.9739</cdr:x>
      <cdr:y>0.35509</cdr:y>
    </cdr:from>
    <cdr:to>
      <cdr:x>0.98055</cdr:x>
      <cdr:y>0.35509</cdr:y>
    </cdr:to>
    <cdr:cxnSp macro="">
      <cdr:nvCxnSpPr>
        <cdr:cNvPr id="4" name="Connecteur droit 3">
          <a:extLst xmlns:a="http://schemas.openxmlformats.org/drawingml/2006/main">
            <a:ext uri="{FF2B5EF4-FFF2-40B4-BE49-F238E27FC236}">
              <a16:creationId xmlns="" xmlns:a16="http://schemas.microsoft.com/office/drawing/2014/main" id="{EA93E49B-C75A-43DD-AC2D-0665A077E569}"/>
            </a:ext>
          </a:extLst>
        </cdr:cNvPr>
        <cdr:cNvCxnSpPr/>
      </cdr:nvCxnSpPr>
      <cdr:spPr>
        <a:xfrm xmlns:a="http://schemas.openxmlformats.org/drawingml/2006/main">
          <a:off x="23364767" y="3822492"/>
          <a:ext cx="159488" cy="0"/>
        </a:xfrm>
        <a:prstGeom xmlns:a="http://schemas.openxmlformats.org/drawingml/2006/main" prst="line">
          <a:avLst/>
        </a:prstGeom>
        <a:ln xmlns:a="http://schemas.openxmlformats.org/drawingml/2006/main" w="381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0.98399</cdr:x>
      <cdr:y>0.55932</cdr:y>
    </cdr:from>
    <cdr:to>
      <cdr:x>0.99064</cdr:x>
      <cdr:y>0.55932</cdr:y>
    </cdr:to>
    <cdr:cxnSp macro="">
      <cdr:nvCxnSpPr>
        <cdr:cNvPr id="6" name="Connecteur droit 5">
          <a:extLst xmlns:a="http://schemas.openxmlformats.org/drawingml/2006/main">
            <a:ext uri="{FF2B5EF4-FFF2-40B4-BE49-F238E27FC236}">
              <a16:creationId xmlns="" xmlns:a16="http://schemas.microsoft.com/office/drawing/2014/main" id="{FA681E3E-418E-4348-9321-1AAA4578015C}"/>
            </a:ext>
          </a:extLst>
        </cdr:cNvPr>
        <cdr:cNvCxnSpPr/>
      </cdr:nvCxnSpPr>
      <cdr:spPr>
        <a:xfrm xmlns:a="http://schemas.openxmlformats.org/drawingml/2006/main">
          <a:off x="23606953" y="6021069"/>
          <a:ext cx="159488" cy="0"/>
        </a:xfrm>
        <a:prstGeom xmlns:a="http://schemas.openxmlformats.org/drawingml/2006/main" prst="line">
          <a:avLst/>
        </a:prstGeom>
        <a:ln xmlns:a="http://schemas.openxmlformats.org/drawingml/2006/main" w="381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958" cy="494186"/>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3" name="Espace réservé de la date 2"/>
          <p:cNvSpPr>
            <a:spLocks noGrp="1"/>
          </p:cNvSpPr>
          <p:nvPr>
            <p:ph type="dt" sz="quarter" idx="1"/>
          </p:nvPr>
        </p:nvSpPr>
        <p:spPr>
          <a:xfrm>
            <a:off x="3851098" y="0"/>
            <a:ext cx="2944958" cy="494186"/>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B448315-6FB5-445F-85DB-4E23417AE4E9}" type="datetimeFigureOut">
              <a:rPr lang="fr-FR"/>
              <a:pPr>
                <a:defRPr/>
              </a:pPr>
              <a:t>15/06/2018</a:t>
            </a:fld>
            <a:endParaRPr lang="fr-FR"/>
          </a:p>
        </p:txBody>
      </p:sp>
      <p:sp>
        <p:nvSpPr>
          <p:cNvPr id="4" name="Espace réservé du pied de page 3"/>
          <p:cNvSpPr>
            <a:spLocks noGrp="1"/>
          </p:cNvSpPr>
          <p:nvPr>
            <p:ph type="ftr" sz="quarter" idx="2"/>
          </p:nvPr>
        </p:nvSpPr>
        <p:spPr>
          <a:xfrm>
            <a:off x="0" y="9376899"/>
            <a:ext cx="2944958" cy="49418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5" name="Espace réservé du numéro de diapositive 4"/>
          <p:cNvSpPr>
            <a:spLocks noGrp="1"/>
          </p:cNvSpPr>
          <p:nvPr>
            <p:ph type="sldNum" sz="quarter" idx="3"/>
          </p:nvPr>
        </p:nvSpPr>
        <p:spPr>
          <a:xfrm>
            <a:off x="3851098" y="9376899"/>
            <a:ext cx="2944958" cy="49418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B1582E-51E2-4DAB-AF93-92A8D13DC6BC}" type="slidenum">
              <a:rPr lang="fr-FR"/>
              <a:pPr>
                <a:defRPr/>
              </a:pPr>
              <a:t>‹N°›</a:t>
            </a:fld>
            <a:endParaRPr lang="fr-FR"/>
          </a:p>
        </p:txBody>
      </p:sp>
    </p:spTree>
    <p:extLst>
      <p:ext uri="{BB962C8B-B14F-4D97-AF65-F5344CB8AC3E}">
        <p14:creationId xmlns:p14="http://schemas.microsoft.com/office/powerpoint/2010/main" val="30549762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Shape 36"/>
          <p:cNvSpPr>
            <a:spLocks noGrp="1" noRot="1" noChangeAspect="1"/>
          </p:cNvSpPr>
          <p:nvPr>
            <p:ph type="sldImg"/>
          </p:nvPr>
        </p:nvSpPr>
        <p:spPr bwMode="auto">
          <a:xfrm>
            <a:off x="106363" y="739775"/>
            <a:ext cx="6584950" cy="3703638"/>
          </a:xfrm>
          <a:prstGeom prst="rect">
            <a:avLst/>
          </a:prstGeom>
          <a:noFill/>
          <a:ln w="9525">
            <a:noFill/>
            <a:miter lim="800000"/>
            <a:headEnd/>
            <a:tailEnd/>
          </a:ln>
        </p:spPr>
      </p:sp>
      <p:sp>
        <p:nvSpPr>
          <p:cNvPr id="40963" name="Shape 37"/>
          <p:cNvSpPr>
            <a:spLocks noGrp="1"/>
          </p:cNvSpPr>
          <p:nvPr>
            <p:ph type="body" sz="quarter" idx="1"/>
          </p:nvPr>
        </p:nvSpPr>
        <p:spPr bwMode="auto">
          <a:xfrm>
            <a:off x="906141" y="4689239"/>
            <a:ext cx="4985393" cy="4442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fr-FR" altLang="fr-FR">
              <a:sym typeface="Avenir Roman"/>
            </a:endParaRPr>
          </a:p>
        </p:txBody>
      </p:sp>
    </p:spTree>
    <p:extLst>
      <p:ext uri="{BB962C8B-B14F-4D97-AF65-F5344CB8AC3E}">
        <p14:creationId xmlns:p14="http://schemas.microsoft.com/office/powerpoint/2010/main" val="1614007648"/>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0685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p:sp>
      <p:sp>
        <p:nvSpPr>
          <p:cNvPr id="50179" name="Espace réservé des commentaires 2"/>
          <p:cNvSpPr>
            <a:spLocks noGrp="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p:sp>
      <p:sp>
        <p:nvSpPr>
          <p:cNvPr id="51203" name="Espace réservé des commentaires 2"/>
          <p:cNvSpPr>
            <a:spLocks noGrp="1"/>
          </p:cNvSpPr>
          <p:nvPr>
            <p:ph type="body" idx="1"/>
          </p:nvPr>
        </p:nvSpPr>
        <p:spPr/>
        <p:txBody>
          <a:bodyPr/>
          <a:lstStyle/>
          <a:p>
            <a:r>
              <a:rPr lang="fr-FR" altLang="fr-FR"/>
              <a:t>Pinot Noir: field selection on Rootstock Rupestris/Berlandierie</a:t>
            </a:r>
          </a:p>
          <a:p>
            <a:r>
              <a:rPr lang="fr-FR" altLang="fr-FR"/>
              <a:t>161-49 -&gt; Low vigor resistant to limestone</a:t>
            </a:r>
          </a:p>
          <a:p>
            <a:r>
              <a:rPr lang="fr-FR" altLang="fr-FR"/>
              <a:t>Chardonnay clones: N° 76,95 (small production, renforce la minéralité)</a:t>
            </a:r>
          </a:p>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p:sp>
      <p:sp>
        <p:nvSpPr>
          <p:cNvPr id="52227" name="Espace réservé des commentaires 2"/>
          <p:cNvSpPr>
            <a:spLocks noGrp="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p:sp>
      <p:sp>
        <p:nvSpPr>
          <p:cNvPr id="53251" name="Espace réservé des commentaires 2"/>
          <p:cNvSpPr>
            <a:spLocks noGrp="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p:sp>
      <p:sp>
        <p:nvSpPr>
          <p:cNvPr id="41987" name="Espace réservé des commentaires 2"/>
          <p:cNvSpPr>
            <a:spLocks noGrp="1"/>
          </p:cNvSpPr>
          <p:nvPr>
            <p:ph type="body" idx="1"/>
          </p:nvPr>
        </p:nvSpPr>
        <p:spPr/>
        <p:txBody>
          <a:bodyP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p:sp>
      <p:sp>
        <p:nvSpPr>
          <p:cNvPr id="43011" name="Espace réservé des commentaires 2"/>
          <p:cNvSpPr>
            <a:spLocks noGrp="1"/>
          </p:cNvSpPr>
          <p:nvPr>
            <p:ph type="body" idx="1"/>
          </p:nvPr>
        </p:nvSpPr>
        <p:spPr/>
        <p:txBody>
          <a:bodyP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p:sp>
      <p:sp>
        <p:nvSpPr>
          <p:cNvPr id="44035" name="Espace réservé des commentaires 2"/>
          <p:cNvSpPr>
            <a:spLocks noGrp="1"/>
          </p:cNvSpPr>
          <p:nvPr>
            <p:ph type="body" idx="1"/>
          </p:nvPr>
        </p:nvSpPr>
        <p:spPr/>
        <p:txBody>
          <a:bodyP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p:sp>
      <p:sp>
        <p:nvSpPr>
          <p:cNvPr id="45059" name="Espace réservé des commentaires 2"/>
          <p:cNvSpPr>
            <a:spLocks noGrp="1"/>
          </p:cNvSpPr>
          <p:nvPr>
            <p:ph type="body" idx="1"/>
          </p:nvPr>
        </p:nvSpPr>
        <p:spPr/>
        <p:txBody>
          <a:bodyP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p:sp>
      <p:sp>
        <p:nvSpPr>
          <p:cNvPr id="46083" name="Espace réservé des commentaires 2"/>
          <p:cNvSpPr>
            <a:spLocks noGrp="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p:sp>
      <p:sp>
        <p:nvSpPr>
          <p:cNvPr id="47107" name="Espace réservé des commentaires 2"/>
          <p:cNvSpPr>
            <a:spLocks noGrp="1"/>
          </p:cNvSpPr>
          <p:nvPr>
            <p:ph type="body" idx="1"/>
          </p:nvPr>
        </p:nvSpPr>
        <p:spPr/>
        <p:txBody>
          <a:bodyP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p:sp>
      <p:sp>
        <p:nvSpPr>
          <p:cNvPr id="48131" name="Espace réservé des commentaires 2"/>
          <p:cNvSpPr>
            <a:spLocks noGrp="1"/>
          </p:cNvSpPr>
          <p:nvPr>
            <p:ph type="body" idx="1"/>
          </p:nvPr>
        </p:nvSpPr>
        <p:spPr/>
        <p:txBody>
          <a:bodyPr/>
          <a:lstStyle/>
          <a:p>
            <a:r>
              <a:rPr lang="en-US" altLang="fr-FR"/>
              <a:t>On the middle South-eastern Segment (Aloxe), the wines are richer and have more power due to the more favorable orientation. </a:t>
            </a:r>
          </a:p>
          <a:p>
            <a:r>
              <a:rPr lang="en-US" altLang="fr-FR"/>
              <a:t>It’s the same thing at Pernand-Vergelessesbut. But, the forest on the upper-slope of  Corton  protect vines against Northeast wind ! At Pernand-Vergelesses, no forest, so the vines on the upper-slope have some difficulties to ripe (it’s why, we find here Village anf no Premier Cru). </a:t>
            </a:r>
            <a:endParaRPr lang="fr-FR" altLang="fr-FR"/>
          </a:p>
          <a:p>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p:sp>
      <p:sp>
        <p:nvSpPr>
          <p:cNvPr id="49155" name="Espace réservé des commentaires 2"/>
          <p:cNvSpPr>
            <a:spLocks noGrp="1"/>
          </p:cNvSpPr>
          <p:nvPr>
            <p:ph type="body" idx="1"/>
          </p:nvPr>
        </p:nvSpPr>
        <p:spPr/>
        <p:txBody>
          <a:bodyPr/>
          <a:lstStyle/>
          <a:p>
            <a:r>
              <a:rPr lang="en-US" altLang="fr-FR"/>
              <a:t>On the middle South-eastern Segment (Aloxe), the wines are richer and have more power due to the more favorable orientation. </a:t>
            </a:r>
          </a:p>
          <a:p>
            <a:r>
              <a:rPr lang="en-US" altLang="fr-FR"/>
              <a:t>It’s the same thing at Pernand-Vergelessesbut. But, the forest on the upper-slope of  Corton  protect vines against Northeast wind ! At Pernand-Vergelesses, no forest, so the vines on the upper-slope have some difficulties to ripe (it’s why, we find here Village anf no Premier Cru). </a:t>
            </a:r>
            <a:endParaRPr lang="fr-FR" altLang="fr-FR"/>
          </a:p>
          <a:p>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aşlık ve Altyazı kopya 2">
    <p:bg>
      <p:bgPr>
        <a:solidFill>
          <a:srgbClr val="E1E1E1"/>
        </a:solidFill>
        <a:effectLst/>
      </p:bgPr>
    </p:bg>
    <p:spTree>
      <p:nvGrpSpPr>
        <p:cNvPr id="1" name=""/>
        <p:cNvGrpSpPr/>
        <p:nvPr/>
      </p:nvGrpSpPr>
      <p:grpSpPr>
        <a:xfrm>
          <a:off x="0" y="0"/>
          <a:ext cx="0" cy="0"/>
          <a:chOff x="0" y="0"/>
          <a:chExt cx="0" cy="0"/>
        </a:xfrm>
      </p:grpSpPr>
      <p:sp>
        <p:nvSpPr>
          <p:cNvPr id="2" name="Shape 5"/>
          <p:cNvSpPr/>
          <p:nvPr/>
        </p:nvSpPr>
        <p:spPr>
          <a:xfrm>
            <a:off x="-73025" y="12974638"/>
            <a:ext cx="24530050" cy="768350"/>
          </a:xfrm>
          <a:prstGeom prst="rect">
            <a:avLst/>
          </a:prstGeom>
          <a:solidFill>
            <a:srgbClr val="E1E1E1"/>
          </a:solidFill>
          <a:ln w="12700">
            <a:miter lim="400000"/>
          </a:ln>
          <a:effectLst>
            <a:outerShdw blurRad="63500" dir="5400000" rotWithShape="0">
              <a:srgbClr val="000000">
                <a:alpha val="30184"/>
              </a:srgbClr>
            </a:outerShdw>
          </a:effectLst>
        </p:spPr>
        <p:txBody>
          <a:bodyPr lIns="0" tIns="0" rIns="0" bIns="0" anchor="ctr"/>
          <a:lstStyle/>
          <a:p>
            <a:pPr algn="ctr">
              <a:defRPr/>
            </a:pPr>
            <a:endParaRPr lang="fr-FR" sz="3200">
              <a:solidFill>
                <a:srgbClr val="FFFFFF"/>
              </a:solidFill>
              <a:latin typeface="Helvetica Light"/>
            </a:endParaRPr>
          </a:p>
        </p:txBody>
      </p:sp>
      <p:sp>
        <p:nvSpPr>
          <p:cNvPr id="3" name="Shape 10"/>
          <p:cNvSpPr/>
          <p:nvPr/>
        </p:nvSpPr>
        <p:spPr>
          <a:xfrm>
            <a:off x="-138113" y="-14288"/>
            <a:ext cx="24660226" cy="2216151"/>
          </a:xfrm>
          <a:prstGeom prst="rect">
            <a:avLst/>
          </a:prstGeom>
          <a:solidFill>
            <a:srgbClr val="E1E1E1"/>
          </a:solidFill>
          <a:ln w="12700">
            <a:miter lim="400000"/>
          </a:ln>
          <a:effectLst>
            <a:outerShdw blurRad="63500" dir="5400000" rotWithShape="0">
              <a:srgbClr val="000000">
                <a:alpha val="30184"/>
              </a:srgbClr>
            </a:outerShdw>
          </a:effectLst>
        </p:spPr>
        <p:txBody>
          <a:bodyPr lIns="0" tIns="0" rIns="0" bIns="0" anchor="ctr"/>
          <a:lstStyle/>
          <a:p>
            <a:pPr algn="ctr">
              <a:defRPr/>
            </a:pPr>
            <a:endParaRPr lang="fr-FR" sz="3200">
              <a:solidFill>
                <a:srgbClr val="FFFFFF"/>
              </a:solidFill>
              <a:latin typeface="Helvetica Light"/>
            </a:endParaRPr>
          </a:p>
        </p:txBody>
      </p:sp>
      <p:sp>
        <p:nvSpPr>
          <p:cNvPr id="4" name="Shape 13"/>
          <p:cNvSpPr>
            <a:spLocks noChangeArrowheads="1"/>
          </p:cNvSpPr>
          <p:nvPr userDrawn="1"/>
        </p:nvSpPr>
        <p:spPr bwMode="auto">
          <a:xfrm>
            <a:off x="9850438" y="13109575"/>
            <a:ext cx="5345112" cy="411163"/>
          </a:xfrm>
          <a:prstGeom prst="rect">
            <a:avLst/>
          </a:prstGeom>
          <a:noFill/>
          <a:ln w="12700">
            <a:noFill/>
            <a:miter lim="400000"/>
            <a:headEnd/>
            <a:tailEnd/>
          </a:ln>
        </p:spPr>
        <p:txBody>
          <a:bodyPr wrap="none" lIns="50800" tIns="50800" rIns="50800" bIns="50800" anchor="ctr">
            <a:spAutoFit/>
          </a:bodyPr>
          <a:lstStyle/>
          <a:p>
            <a:pPr algn="ctr">
              <a:defRPr/>
            </a:pPr>
            <a:r>
              <a:rPr lang="fr-FR" altLang="fr-FR" sz="2000">
                <a:solidFill>
                  <a:srgbClr val="303546"/>
                </a:solidFill>
                <a:latin typeface="Open Sans Light" pitchFamily="34" charset="0"/>
                <a:sym typeface="Open Sans Light" pitchFamily="34" charset="0"/>
              </a:rPr>
              <a:t>Maison Louis Latour  –  General  Presentation</a:t>
            </a:r>
          </a:p>
        </p:txBody>
      </p:sp>
      <p:sp>
        <p:nvSpPr>
          <p:cNvPr id="5" name="Shape 14"/>
          <p:cNvSpPr>
            <a:spLocks/>
          </p:cNvSpPr>
          <p:nvPr userDrawn="1"/>
        </p:nvSpPr>
        <p:spPr bwMode="auto">
          <a:xfrm>
            <a:off x="23614063" y="13068300"/>
            <a:ext cx="495300" cy="4953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a:solidFill>
              <a:srgbClr val="303546"/>
            </a:solidFill>
            <a:miter lim="400000"/>
            <a:headEnd/>
            <a:tailEnd/>
          </a:ln>
        </p:spPr>
        <p:txBody>
          <a:bodyPr lIns="0" tIns="0" rIns="0" bIns="0" anchor="ctr"/>
          <a:lstStyle/>
          <a:p>
            <a:pPr>
              <a:defRPr/>
            </a:pPr>
            <a:endParaRPr lang="fr-FR"/>
          </a:p>
        </p:txBody>
      </p:sp>
      <p:pic>
        <p:nvPicPr>
          <p:cNvPr id="6" name="se7en.png"/>
          <p:cNvPicPr>
            <a:picLocks noChangeAspect="1" noChangeArrowheads="1"/>
          </p:cNvPicPr>
          <p:nvPr userDrawn="1"/>
        </p:nvPicPr>
        <p:blipFill>
          <a:blip r:embed="rId2" cstate="print"/>
          <a:srcRect/>
          <a:stretch>
            <a:fillRect/>
          </a:stretch>
        </p:blipFill>
        <p:spPr bwMode="auto">
          <a:xfrm>
            <a:off x="128588" y="13046075"/>
            <a:ext cx="550862" cy="560388"/>
          </a:xfrm>
          <a:prstGeom prst="rect">
            <a:avLst/>
          </a:prstGeom>
          <a:noFill/>
          <a:ln w="12700">
            <a:noFill/>
            <a:miter lim="400000"/>
            <a:headEnd/>
            <a:tailEnd/>
          </a:ln>
        </p:spPr>
      </p:pic>
      <p:sp>
        <p:nvSpPr>
          <p:cNvPr id="7" name="Shape 12"/>
          <p:cNvSpPr>
            <a:spLocks noGrp="1"/>
          </p:cNvSpPr>
          <p:nvPr>
            <p:ph type="sldNum" sz="quarter" idx="10"/>
          </p:nvPr>
        </p:nvSpPr>
        <p:spPr bwMode="auto">
          <a:xfrm>
            <a:off x="23696613" y="13219113"/>
            <a:ext cx="374650" cy="406400"/>
          </a:xfrm>
          <a:prstGeom prst="rect">
            <a:avLst/>
          </a:prstGeom>
          <a:ln w="12700">
            <a:miter lim="400000"/>
            <a:headEnd/>
            <a:tailEnd/>
          </a:ln>
        </p:spPr>
        <p:txBody>
          <a:bodyPr vert="horz" wrap="none" lIns="0" tIns="0" rIns="0" bIns="0" numCol="1" anchor="t" anchorCtr="0" compatLnSpc="1">
            <a:prstTxWarp prst="textNoShape">
              <a:avLst/>
            </a:prstTxWarp>
            <a:spAutoFit/>
          </a:bodyPr>
          <a:lstStyle>
            <a:lvl1pPr algn="ctr">
              <a:defRPr sz="1800">
                <a:solidFill>
                  <a:srgbClr val="303546"/>
                </a:solidFill>
                <a:latin typeface="Open Sans Light" pitchFamily="34" charset="0"/>
                <a:sym typeface="Open Sans Light" pitchFamily="34" charset="0"/>
              </a:defRPr>
            </a:lvl1pPr>
          </a:lstStyle>
          <a:p>
            <a:pPr>
              <a:defRPr/>
            </a:pPr>
            <a:fld id="{D78B83E3-1DBC-4440-9F03-D0C8B1F266A8}" type="slidenum">
              <a:rPr lang="fr-FR"/>
              <a:pPr>
                <a:defRPr/>
              </a:pPr>
              <a:t>‹N°›</a:t>
            </a:fld>
            <a:endParaRPr lang="fr-F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lıntı">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ğraf">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oş">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aşlık ve Altyazı kopya 1">
    <p:bg>
      <p:bgPr>
        <a:solidFill>
          <a:srgbClr val="E1E1E1"/>
        </a:solidFill>
        <a:effectLst/>
      </p:bgPr>
    </p:bg>
    <p:spTree>
      <p:nvGrpSpPr>
        <p:cNvPr id="1" name=""/>
        <p:cNvGrpSpPr/>
        <p:nvPr/>
      </p:nvGrpSpPr>
      <p:grpSpPr>
        <a:xfrm>
          <a:off x="0" y="0"/>
          <a:ext cx="0" cy="0"/>
          <a:chOff x="0" y="0"/>
          <a:chExt cx="0" cy="0"/>
        </a:xfrm>
      </p:grpSpPr>
      <p:sp>
        <p:nvSpPr>
          <p:cNvPr id="2" name="Shape 13"/>
          <p:cNvSpPr>
            <a:spLocks noChangeArrowheads="1"/>
          </p:cNvSpPr>
          <p:nvPr userDrawn="1"/>
        </p:nvSpPr>
        <p:spPr bwMode="auto">
          <a:xfrm>
            <a:off x="9917113" y="13109575"/>
            <a:ext cx="5211762" cy="411163"/>
          </a:xfrm>
          <a:prstGeom prst="rect">
            <a:avLst/>
          </a:prstGeom>
          <a:noFill/>
          <a:ln w="12700">
            <a:noFill/>
            <a:miter lim="400000"/>
            <a:headEnd/>
            <a:tailEnd/>
          </a:ln>
        </p:spPr>
        <p:txBody>
          <a:bodyPr wrap="none" lIns="50800" tIns="50800" rIns="50800" bIns="50800" anchor="ctr">
            <a:spAutoFit/>
          </a:bodyPr>
          <a:lstStyle/>
          <a:p>
            <a:pPr algn="ctr">
              <a:defRPr/>
            </a:pPr>
            <a:r>
              <a:rPr lang="fr-FR" altLang="fr-FR" sz="2000">
                <a:solidFill>
                  <a:srgbClr val="303546"/>
                </a:solidFill>
                <a:latin typeface="Open Sans Light" pitchFamily="34" charset="0"/>
                <a:sym typeface="Open Sans Light" pitchFamily="34" charset="0"/>
              </a:rPr>
              <a:t>Maison Louis Latour – General Presentation</a:t>
            </a:r>
          </a:p>
        </p:txBody>
      </p:sp>
      <p:sp>
        <p:nvSpPr>
          <p:cNvPr id="3" name="Shape 14"/>
          <p:cNvSpPr>
            <a:spLocks/>
          </p:cNvSpPr>
          <p:nvPr userDrawn="1"/>
        </p:nvSpPr>
        <p:spPr bwMode="auto">
          <a:xfrm>
            <a:off x="23614063" y="13068300"/>
            <a:ext cx="495300" cy="4953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a:solidFill>
              <a:srgbClr val="303546"/>
            </a:solidFill>
            <a:miter lim="400000"/>
            <a:headEnd/>
            <a:tailEnd/>
          </a:ln>
        </p:spPr>
        <p:txBody>
          <a:bodyPr lIns="0" tIns="0" rIns="0" bIns="0" anchor="ctr"/>
          <a:lstStyle/>
          <a:p>
            <a:pPr>
              <a:defRPr/>
            </a:pPr>
            <a:endParaRPr lang="fr-FR"/>
          </a:p>
        </p:txBody>
      </p:sp>
      <p:pic>
        <p:nvPicPr>
          <p:cNvPr id="4" name="se7en.png"/>
          <p:cNvPicPr>
            <a:picLocks noChangeAspect="1" noChangeArrowheads="1"/>
          </p:cNvPicPr>
          <p:nvPr userDrawn="1"/>
        </p:nvPicPr>
        <p:blipFill>
          <a:blip r:embed="rId2" cstate="print"/>
          <a:srcRect/>
          <a:stretch>
            <a:fillRect/>
          </a:stretch>
        </p:blipFill>
        <p:spPr bwMode="auto">
          <a:xfrm>
            <a:off x="128588" y="13046075"/>
            <a:ext cx="550862" cy="560388"/>
          </a:xfrm>
          <a:prstGeom prst="rect">
            <a:avLst/>
          </a:prstGeom>
          <a:noFill/>
          <a:ln w="12700">
            <a:noFill/>
            <a:miter lim="400000"/>
            <a:headEnd/>
            <a:tailEnd/>
          </a:ln>
        </p:spPr>
      </p:pic>
      <p:sp>
        <p:nvSpPr>
          <p:cNvPr id="5" name="Shape 12"/>
          <p:cNvSpPr>
            <a:spLocks noGrp="1"/>
          </p:cNvSpPr>
          <p:nvPr>
            <p:ph type="sldNum" sz="quarter" idx="10"/>
          </p:nvPr>
        </p:nvSpPr>
        <p:spPr bwMode="auto">
          <a:xfrm>
            <a:off x="23696613" y="13219113"/>
            <a:ext cx="374650" cy="406400"/>
          </a:xfrm>
          <a:prstGeom prst="rect">
            <a:avLst/>
          </a:prstGeom>
          <a:ln w="12700">
            <a:miter lim="400000"/>
            <a:headEnd/>
            <a:tailEnd/>
          </a:ln>
        </p:spPr>
        <p:txBody>
          <a:bodyPr vert="horz" wrap="none" lIns="0" tIns="0" rIns="0" bIns="0" numCol="1" anchor="t" anchorCtr="0" compatLnSpc="1">
            <a:prstTxWarp prst="textNoShape">
              <a:avLst/>
            </a:prstTxWarp>
            <a:spAutoFit/>
          </a:bodyPr>
          <a:lstStyle>
            <a:lvl1pPr algn="ctr">
              <a:defRPr sz="1800">
                <a:solidFill>
                  <a:srgbClr val="303546"/>
                </a:solidFill>
                <a:latin typeface="Open Sans Light" pitchFamily="34" charset="0"/>
                <a:sym typeface="Open Sans Light" pitchFamily="34" charset="0"/>
              </a:defRPr>
            </a:lvl1pPr>
          </a:lstStyle>
          <a:p>
            <a:pPr>
              <a:defRPr/>
            </a:pPr>
            <a:fld id="{77D7B067-333A-4A37-BAE1-7FFB6A2B7089}" type="slidenum">
              <a:rPr lang="fr-FR"/>
              <a:pPr>
                <a:defRPr/>
              </a:pPr>
              <a:t>‹N°›</a:t>
            </a:fld>
            <a:endParaRPr lang="fr-F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aşlık - Orta">
    <p:spTree>
      <p:nvGrpSpPr>
        <p:cNvPr id="1" name=""/>
        <p:cNvGrpSpPr/>
        <p:nvPr/>
      </p:nvGrpSpPr>
      <p:grpSpPr>
        <a:xfrm>
          <a:off x="0" y="0"/>
          <a:ext cx="0" cy="0"/>
          <a:chOff x="0" y="0"/>
          <a:chExt cx="0" cy="0"/>
        </a:xfrm>
      </p:grpSpPr>
      <p:sp>
        <p:nvSpPr>
          <p:cNvPr id="18" name="Shape 18"/>
          <p:cNvSpPr>
            <a:spLocks noGrp="1"/>
          </p:cNvSpPr>
          <p:nvPr>
            <p:ph type="title"/>
          </p:nvPr>
        </p:nvSpPr>
        <p:spPr>
          <a:xfrm>
            <a:off x="1778000" y="4533900"/>
            <a:ext cx="20828000" cy="4648200"/>
          </a:xfrm>
          <a:prstGeom prst="rect">
            <a:avLst/>
          </a:prstGeom>
        </p:spPr>
        <p:txBody>
          <a:bodyPr/>
          <a:lstStyle/>
          <a:p>
            <a:pPr lvl="0"/>
            <a:r>
              <a:t>Başlık Metni</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ğraf - Düşey">
    <p:spTree>
      <p:nvGrpSpPr>
        <p:cNvPr id="1" name=""/>
        <p:cNvGrpSpPr/>
        <p:nvPr/>
      </p:nvGrpSpPr>
      <p:grpSpPr>
        <a:xfrm>
          <a:off x="0" y="0"/>
          <a:ext cx="0" cy="0"/>
          <a:chOff x="0" y="0"/>
          <a:chExt cx="0" cy="0"/>
        </a:xfrm>
      </p:grpSpPr>
      <p:sp>
        <p:nvSpPr>
          <p:cNvPr id="20" name="Shape 20"/>
          <p:cNvSpPr>
            <a:spLocks noGrp="1"/>
          </p:cNvSpPr>
          <p:nvPr>
            <p:ph type="title"/>
          </p:nvPr>
        </p:nvSpPr>
        <p:spPr>
          <a:xfrm>
            <a:off x="1651000" y="1104900"/>
            <a:ext cx="10223500" cy="5613400"/>
          </a:xfrm>
          <a:prstGeom prst="rect">
            <a:avLst/>
          </a:prstGeom>
        </p:spPr>
        <p:txBody>
          <a:bodyPr anchor="b"/>
          <a:lstStyle>
            <a:lvl1pPr>
              <a:defRPr sz="8400"/>
            </a:lvl1pPr>
          </a:lstStyle>
          <a:p>
            <a:pPr lvl="0"/>
            <a:r>
              <a:t>Başlık Metni</a:t>
            </a:r>
          </a:p>
        </p:txBody>
      </p:sp>
      <p:sp>
        <p:nvSpPr>
          <p:cNvPr id="21" name="Shape 21"/>
          <p:cNvSpPr>
            <a:spLocks noGrp="1"/>
          </p:cNvSpPr>
          <p:nvPr>
            <p:ph type="body" idx="1"/>
          </p:nvPr>
        </p:nvSpPr>
        <p:spPr>
          <a:xfrm>
            <a:off x="1651000" y="6845300"/>
            <a:ext cx="10223500" cy="5765800"/>
          </a:xfrm>
          <a:prstGeom prst="rect">
            <a:avLst/>
          </a:prstGeom>
        </p:spPr>
        <p:txBody>
          <a:bodyPr anchor="t"/>
          <a:lstStyle>
            <a:lvl1pPr marL="0" indent="0">
              <a:spcBef>
                <a:spcPts val="0"/>
              </a:spcBef>
              <a:buSzTx/>
              <a:buNone/>
              <a:defRPr sz="2300">
                <a:solidFill>
                  <a:srgbClr val="303546"/>
                </a:solidFill>
                <a:latin typeface="Open Sans Light"/>
                <a:ea typeface="Open Sans Light"/>
                <a:cs typeface="Open Sans Light"/>
                <a:sym typeface="Open Sans Light"/>
              </a:defRPr>
            </a:lvl1pPr>
            <a:lvl2pPr marL="0" indent="228600">
              <a:spcBef>
                <a:spcPts val="0"/>
              </a:spcBef>
              <a:buSzTx/>
              <a:buNone/>
              <a:defRPr sz="2300">
                <a:solidFill>
                  <a:srgbClr val="303546"/>
                </a:solidFill>
                <a:latin typeface="Open Sans Light"/>
                <a:ea typeface="Open Sans Light"/>
                <a:cs typeface="Open Sans Light"/>
                <a:sym typeface="Open Sans Light"/>
              </a:defRPr>
            </a:lvl2pPr>
            <a:lvl3pPr marL="0" indent="457200">
              <a:spcBef>
                <a:spcPts val="0"/>
              </a:spcBef>
              <a:buSzTx/>
              <a:buNone/>
              <a:defRPr sz="2300">
                <a:solidFill>
                  <a:srgbClr val="303546"/>
                </a:solidFill>
                <a:latin typeface="Open Sans Light"/>
                <a:ea typeface="Open Sans Light"/>
                <a:cs typeface="Open Sans Light"/>
                <a:sym typeface="Open Sans Light"/>
              </a:defRPr>
            </a:lvl3pPr>
            <a:lvl4pPr marL="0" indent="685800">
              <a:spcBef>
                <a:spcPts val="0"/>
              </a:spcBef>
              <a:buSzTx/>
              <a:buNone/>
              <a:defRPr sz="2300">
                <a:solidFill>
                  <a:srgbClr val="303546"/>
                </a:solidFill>
                <a:latin typeface="Open Sans Light"/>
                <a:ea typeface="Open Sans Light"/>
                <a:cs typeface="Open Sans Light"/>
                <a:sym typeface="Open Sans Light"/>
              </a:defRPr>
            </a:lvl4pPr>
            <a:lvl5pPr marL="0" indent="914400">
              <a:spcBef>
                <a:spcPts val="0"/>
              </a:spcBef>
              <a:buSzTx/>
              <a:buNone/>
              <a:defRPr sz="2300">
                <a:solidFill>
                  <a:srgbClr val="303546"/>
                </a:solidFill>
                <a:latin typeface="Open Sans Light"/>
                <a:ea typeface="Open Sans Light"/>
                <a:cs typeface="Open Sans Light"/>
                <a:sym typeface="Open Sans Light"/>
              </a:defRPr>
            </a:lvl5pPr>
          </a:lstStyle>
          <a:p>
            <a:pPr lvl="0"/>
            <a:r>
              <a:t>Gövde Düzeyi Bir</a:t>
            </a:r>
          </a:p>
          <a:p>
            <a:pPr lvl="1"/>
            <a:r>
              <a:t>Gövde Düzeyi İki</a:t>
            </a:r>
          </a:p>
          <a:p>
            <a:pPr lvl="2"/>
            <a:r>
              <a:t>Gövde Düzeyi Üç</a:t>
            </a:r>
          </a:p>
          <a:p>
            <a:pPr lvl="3"/>
            <a:r>
              <a:t>Gövde Düzeyi Dört</a:t>
            </a:r>
          </a:p>
          <a:p>
            <a:pPr lvl="4"/>
            <a:r>
              <a:t>Gövde Düzeyi Beş</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aşlık - Üst">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r>
              <a:t>Başlık Metni</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aşlık ve Madde İşaretleri">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p>
            <a:pPr lvl="0"/>
            <a:r>
              <a:t>Başlık Metni</a:t>
            </a:r>
          </a:p>
        </p:txBody>
      </p:sp>
      <p:sp>
        <p:nvSpPr>
          <p:cNvPr id="26" name="Shape 26"/>
          <p:cNvSpPr>
            <a:spLocks noGrp="1"/>
          </p:cNvSpPr>
          <p:nvPr>
            <p:ph type="body" idx="1"/>
          </p:nvPr>
        </p:nvSpPr>
        <p:spPr>
          <a:prstGeom prst="rect">
            <a:avLst/>
          </a:prstGeom>
        </p:spPr>
        <p:txBody>
          <a:bodyPr/>
          <a:lstStyle/>
          <a:p>
            <a:pPr lvl="0"/>
            <a:r>
              <a:t>Gövde Düzeyi Bir</a:t>
            </a:r>
          </a:p>
          <a:p>
            <a:pPr lvl="1"/>
            <a:r>
              <a:t>Gövde Düzeyi İki</a:t>
            </a:r>
          </a:p>
          <a:p>
            <a:pPr lvl="2"/>
            <a:r>
              <a:t>Gövde Düzeyi Üç</a:t>
            </a:r>
          </a:p>
          <a:p>
            <a:pPr lvl="3"/>
            <a:r>
              <a:t>Gövde Düzeyi Dört</a:t>
            </a:r>
          </a:p>
          <a:p>
            <a:pPr lvl="4"/>
            <a:r>
              <a:t>Gövde Düzeyi Beş</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aşlık, Madde İşaretleri ve Fotoğraf">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r>
              <a:t>Başlık Metni</a:t>
            </a:r>
          </a:p>
        </p:txBody>
      </p:sp>
      <p:sp>
        <p:nvSpPr>
          <p:cNvPr id="29" name="Shape 29"/>
          <p:cNvSpPr>
            <a:spLocks noGrp="1"/>
          </p:cNvSpPr>
          <p:nvPr>
            <p:ph type="body"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r>
              <a:t>Gövde Düzeyi Bir</a:t>
            </a:r>
          </a:p>
          <a:p>
            <a:pPr lvl="1"/>
            <a:r>
              <a:t>Gövde Düzeyi İki</a:t>
            </a:r>
          </a:p>
          <a:p>
            <a:pPr lvl="2"/>
            <a:r>
              <a:t>Gövde Düzeyi Üç</a:t>
            </a:r>
          </a:p>
          <a:p>
            <a:pPr lvl="3"/>
            <a:r>
              <a:t>Gövde Düzeyi Dört</a:t>
            </a:r>
          </a:p>
          <a:p>
            <a:pPr lvl="4"/>
            <a:r>
              <a:t>Gövde Düzeyi Beş</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dde İşaretleri">
    <p:spTree>
      <p:nvGrpSpPr>
        <p:cNvPr id="1" name=""/>
        <p:cNvGrpSpPr/>
        <p:nvPr/>
      </p:nvGrpSpPr>
      <p:grpSpPr>
        <a:xfrm>
          <a:off x="0" y="0"/>
          <a:ext cx="0" cy="0"/>
          <a:chOff x="0" y="0"/>
          <a:chExt cx="0" cy="0"/>
        </a:xfrm>
      </p:grpSpPr>
      <p:sp>
        <p:nvSpPr>
          <p:cNvPr id="31" name="Shape 31"/>
          <p:cNvSpPr>
            <a:spLocks noGrp="1"/>
          </p:cNvSpPr>
          <p:nvPr>
            <p:ph type="body" idx="1"/>
          </p:nvPr>
        </p:nvSpPr>
        <p:spPr>
          <a:xfrm>
            <a:off x="1689100" y="1778000"/>
            <a:ext cx="21005800" cy="10147300"/>
          </a:xfrm>
          <a:prstGeom prst="rect">
            <a:avLst/>
          </a:prstGeom>
        </p:spPr>
        <p:txBody>
          <a:bodyPr/>
          <a:lstStyle/>
          <a:p>
            <a:pPr lvl="0"/>
            <a:r>
              <a:t>Gövde Düzeyi Bir</a:t>
            </a:r>
          </a:p>
          <a:p>
            <a:pPr lvl="1"/>
            <a:r>
              <a:t>Gövde Düzeyi İki</a:t>
            </a:r>
          </a:p>
          <a:p>
            <a:pPr lvl="2"/>
            <a:r>
              <a:t>Gövde Düzeyi Üç</a:t>
            </a:r>
          </a:p>
          <a:p>
            <a:pPr lvl="3"/>
            <a:r>
              <a:t>Gövde Düzeyi Dört</a:t>
            </a:r>
          </a:p>
          <a:p>
            <a:pPr lvl="4"/>
            <a:r>
              <a:t>Gövde Düzeyi Beş</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ğraf - 3 Yukarı">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1689100" y="952500"/>
            <a:ext cx="21005800" cy="22860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fr-FR" altLang="fr-FR">
                <a:sym typeface="Helvetica Light"/>
              </a:rPr>
              <a:t>Başlık Metni</a:t>
            </a:r>
          </a:p>
        </p:txBody>
      </p:sp>
      <p:sp>
        <p:nvSpPr>
          <p:cNvPr id="1027" name="Shape 3"/>
          <p:cNvSpPr>
            <a:spLocks noGrp="1"/>
          </p:cNvSpPr>
          <p:nvPr>
            <p:ph type="body" idx="1"/>
          </p:nvPr>
        </p:nvSpPr>
        <p:spPr bwMode="auto">
          <a:xfrm>
            <a:off x="1689100" y="3238500"/>
            <a:ext cx="21005800" cy="92075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fr-FR" altLang="fr-FR">
                <a:sym typeface="Helvetica Light"/>
              </a:rPr>
              <a:t>Gövde Düzeyi Bir</a:t>
            </a:r>
          </a:p>
          <a:p>
            <a:pPr lvl="1"/>
            <a:r>
              <a:rPr lang="fr-FR" altLang="fr-FR">
                <a:sym typeface="Helvetica Light"/>
              </a:rPr>
              <a:t>Gövde Düzeyi İki</a:t>
            </a:r>
          </a:p>
          <a:p>
            <a:pPr lvl="2"/>
            <a:r>
              <a:rPr lang="fr-FR" altLang="fr-FR">
                <a:sym typeface="Helvetica Light"/>
              </a:rPr>
              <a:t>Gövde Düzeyi Üç</a:t>
            </a:r>
          </a:p>
          <a:p>
            <a:pPr lvl="3"/>
            <a:r>
              <a:rPr lang="fr-FR" altLang="fr-FR">
                <a:sym typeface="Helvetica Light"/>
              </a:rPr>
              <a:t>Gövde Düzeyi Dört</a:t>
            </a:r>
          </a:p>
          <a:p>
            <a:pPr lvl="4"/>
            <a:r>
              <a:rPr lang="fr-FR" altLang="fr-FR">
                <a:sym typeface="Helvetica Light"/>
              </a:rPr>
              <a:t>Gövde Düzeyi Beş</a:t>
            </a:r>
          </a:p>
        </p:txBody>
      </p:sp>
    </p:spTree>
  </p:cSld>
  <p:clrMap bg1="lt1" tx1="dk1" bg2="lt2" tx2="dk2" accent1="accent1" accent2="accent2" accent3="accent3" accent4="accent4" accent5="accent5" accent6="accent6" hlink="hlink" folHlink="folHlink"/>
  <p:sldLayoutIdLst>
    <p:sldLayoutId id="2147484192" r:id="rId1"/>
    <p:sldLayoutId id="2147484193"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ransition spd="med"/>
  <p:hf hdr="0" dt="0"/>
  <p:txStyles>
    <p:titleStyle>
      <a:lvl1pPr algn="ctr" defTabSz="825500" rtl="0" eaLnBrk="0" fontAlgn="base" hangingPunct="0">
        <a:spcBef>
          <a:spcPct val="0"/>
        </a:spcBef>
        <a:spcAft>
          <a:spcPct val="0"/>
        </a:spcAft>
        <a:defRPr sz="11200">
          <a:solidFill>
            <a:schemeClr val="tx2"/>
          </a:solidFill>
          <a:latin typeface="+mn-lt"/>
          <a:ea typeface="+mn-ea"/>
          <a:cs typeface="+mn-cs"/>
          <a:sym typeface="Helvetica Light"/>
        </a:defRPr>
      </a:lvl1pPr>
      <a:lvl2pPr algn="ctr" defTabSz="825500" rtl="0" eaLnBrk="0" fontAlgn="base" hangingPunct="0">
        <a:spcBef>
          <a:spcPct val="0"/>
        </a:spcBef>
        <a:spcAft>
          <a:spcPct val="0"/>
        </a:spcAft>
        <a:defRPr sz="11200">
          <a:solidFill>
            <a:schemeClr val="tx2"/>
          </a:solidFill>
          <a:latin typeface="+mn-lt"/>
          <a:ea typeface="+mn-ea"/>
          <a:cs typeface="+mn-cs"/>
          <a:sym typeface="Helvetica Light"/>
        </a:defRPr>
      </a:lvl2pPr>
      <a:lvl3pPr algn="ctr" defTabSz="825500" rtl="0" eaLnBrk="0" fontAlgn="base" hangingPunct="0">
        <a:spcBef>
          <a:spcPct val="0"/>
        </a:spcBef>
        <a:spcAft>
          <a:spcPct val="0"/>
        </a:spcAft>
        <a:defRPr sz="11200">
          <a:solidFill>
            <a:schemeClr val="tx2"/>
          </a:solidFill>
          <a:latin typeface="+mn-lt"/>
          <a:ea typeface="+mn-ea"/>
          <a:cs typeface="+mn-cs"/>
          <a:sym typeface="Helvetica Light"/>
        </a:defRPr>
      </a:lvl3pPr>
      <a:lvl4pPr algn="ctr" defTabSz="825500" rtl="0" eaLnBrk="0" fontAlgn="base" hangingPunct="0">
        <a:spcBef>
          <a:spcPct val="0"/>
        </a:spcBef>
        <a:spcAft>
          <a:spcPct val="0"/>
        </a:spcAft>
        <a:defRPr sz="11200">
          <a:solidFill>
            <a:schemeClr val="tx2"/>
          </a:solidFill>
          <a:latin typeface="+mn-lt"/>
          <a:ea typeface="+mn-ea"/>
          <a:cs typeface="+mn-cs"/>
          <a:sym typeface="Helvetica Light"/>
        </a:defRPr>
      </a:lvl4pPr>
      <a:lvl5pPr algn="ctr" defTabSz="825500" rtl="0" eaLnBrk="0" fontAlgn="base" hangingPunct="0">
        <a:spcBef>
          <a:spcPct val="0"/>
        </a:spcBef>
        <a:spcAft>
          <a:spcPct val="0"/>
        </a:spcAft>
        <a:defRPr sz="11200">
          <a:solidFill>
            <a:schemeClr val="tx2"/>
          </a:solidFill>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p:titleStyle>
    <p:bodyStyle>
      <a:lvl1pPr marL="635000" indent="-635000" algn="l" defTabSz="825500" rtl="0" eaLnBrk="0" fontAlgn="base" hangingPunct="0">
        <a:spcBef>
          <a:spcPts val="5900"/>
        </a:spcBef>
        <a:spcAft>
          <a:spcPct val="0"/>
        </a:spcAft>
        <a:buSzPct val="75000"/>
        <a:buChar char="•"/>
        <a:defRPr sz="5200">
          <a:solidFill>
            <a:schemeClr val="tx1"/>
          </a:solidFill>
          <a:latin typeface="+mn-lt"/>
          <a:ea typeface="+mn-ea"/>
          <a:cs typeface="+mn-cs"/>
          <a:sym typeface="Helvetica Light"/>
        </a:defRPr>
      </a:lvl1pPr>
      <a:lvl2pPr marL="1270000" indent="-635000" algn="l" defTabSz="825500" rtl="0" eaLnBrk="0" fontAlgn="base" hangingPunct="0">
        <a:spcBef>
          <a:spcPts val="5900"/>
        </a:spcBef>
        <a:spcAft>
          <a:spcPct val="0"/>
        </a:spcAft>
        <a:buSzPct val="75000"/>
        <a:buChar char="•"/>
        <a:defRPr sz="5200">
          <a:solidFill>
            <a:schemeClr val="tx1"/>
          </a:solidFill>
          <a:latin typeface="+mn-lt"/>
          <a:ea typeface="+mn-ea"/>
          <a:cs typeface="+mn-cs"/>
          <a:sym typeface="Helvetica Light"/>
        </a:defRPr>
      </a:lvl2pPr>
      <a:lvl3pPr marL="1905000" indent="-635000" algn="l" defTabSz="825500" rtl="0" eaLnBrk="0" fontAlgn="base" hangingPunct="0">
        <a:spcBef>
          <a:spcPts val="5900"/>
        </a:spcBef>
        <a:spcAft>
          <a:spcPct val="0"/>
        </a:spcAft>
        <a:buSzPct val="75000"/>
        <a:buChar char="•"/>
        <a:defRPr sz="5200">
          <a:solidFill>
            <a:schemeClr val="tx1"/>
          </a:solidFill>
          <a:latin typeface="+mn-lt"/>
          <a:ea typeface="+mn-ea"/>
          <a:cs typeface="+mn-cs"/>
          <a:sym typeface="Helvetica Light"/>
        </a:defRPr>
      </a:lvl3pPr>
      <a:lvl4pPr marL="2540000" indent="-635000" algn="l" defTabSz="825500" rtl="0" eaLnBrk="0" fontAlgn="base" hangingPunct="0">
        <a:spcBef>
          <a:spcPts val="5900"/>
        </a:spcBef>
        <a:spcAft>
          <a:spcPct val="0"/>
        </a:spcAft>
        <a:buSzPct val="75000"/>
        <a:buChar char="•"/>
        <a:defRPr sz="5200">
          <a:solidFill>
            <a:schemeClr val="tx1"/>
          </a:solidFill>
          <a:latin typeface="+mn-lt"/>
          <a:ea typeface="+mn-ea"/>
          <a:cs typeface="+mn-cs"/>
          <a:sym typeface="Helvetica Light"/>
        </a:defRPr>
      </a:lvl4pPr>
      <a:lvl5pPr marL="3175000" indent="-635000" algn="l" defTabSz="825500" rtl="0" eaLnBrk="0" fontAlgn="base" hangingPunct="0">
        <a:spcBef>
          <a:spcPts val="5900"/>
        </a:spcBef>
        <a:spcAft>
          <a:spcPct val="0"/>
        </a:spcAft>
        <a:buSzPct val="75000"/>
        <a:buChar char="•"/>
        <a:defRPr sz="5200">
          <a:solidFill>
            <a:schemeClr val="tx1"/>
          </a:solidFill>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26.png"/><Relationship Id="rId4" Type="http://schemas.openxmlformats.org/officeDocument/2006/relationships/image" Target="../media/image44.jpe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ChangeArrowheads="1"/>
          </p:cNvSpPr>
          <p:nvPr/>
        </p:nvSpPr>
        <p:spPr bwMode="auto">
          <a:xfrm>
            <a:off x="0" y="8903499"/>
            <a:ext cx="24384000" cy="2395528"/>
          </a:xfrm>
          <a:prstGeom prst="rect">
            <a:avLst/>
          </a:prstGeom>
          <a:noFill/>
          <a:ln w="12700">
            <a:noFill/>
            <a:miter lim="400000"/>
            <a:headEnd/>
            <a:tailEnd/>
          </a:ln>
        </p:spPr>
        <p:txBody>
          <a:bodyPr lIns="50800" tIns="50800" rIns="50800" bIns="50800" anchor="ctr">
            <a:spAutoFit/>
          </a:bodyPr>
          <a:lstStyle/>
          <a:p>
            <a:pPr algn="ctr">
              <a:lnSpc>
                <a:spcPct val="150000"/>
              </a:lnSpc>
            </a:pPr>
            <a:r>
              <a:rPr lang="fr-FR" altLang="fr-FR" sz="5400" dirty="0">
                <a:solidFill>
                  <a:srgbClr val="303546"/>
                </a:solidFill>
                <a:latin typeface="Open Sans Semibold" pitchFamily="34" charset="0"/>
                <a:sym typeface="Open Sans Light" pitchFamily="34" charset="0"/>
              </a:rPr>
              <a:t>Maison Louis </a:t>
            </a:r>
            <a:r>
              <a:rPr lang="fr-FR" altLang="fr-FR" sz="5400" dirty="0" err="1">
                <a:solidFill>
                  <a:srgbClr val="303546"/>
                </a:solidFill>
                <a:latin typeface="Open Sans Semibold" pitchFamily="34" charset="0"/>
                <a:sym typeface="Open Sans Light" pitchFamily="34" charset="0"/>
              </a:rPr>
              <a:t>Latour</a:t>
            </a:r>
            <a:endParaRPr lang="fr-FR" altLang="fr-FR" sz="5400" dirty="0">
              <a:solidFill>
                <a:srgbClr val="303546"/>
              </a:solidFill>
              <a:latin typeface="Open Sans Semibold" pitchFamily="34" charset="0"/>
              <a:sym typeface="Open Sans Light" pitchFamily="34" charset="0"/>
            </a:endParaRPr>
          </a:p>
          <a:p>
            <a:pPr algn="ctr">
              <a:lnSpc>
                <a:spcPct val="150000"/>
              </a:lnSpc>
              <a:spcAft>
                <a:spcPts val="600"/>
              </a:spcAft>
            </a:pPr>
            <a:r>
              <a:rPr lang="fr-FR" altLang="fr-FR" sz="3000" dirty="0" smtClean="0">
                <a:solidFill>
                  <a:srgbClr val="303546"/>
                </a:solidFill>
                <a:latin typeface="Open Sans Light" pitchFamily="34" charset="0"/>
                <a:sym typeface="Open Sans Light" pitchFamily="34" charset="0"/>
              </a:rPr>
              <a:t>General </a:t>
            </a:r>
            <a:r>
              <a:rPr lang="fr-FR" altLang="fr-FR" sz="3000" dirty="0" err="1" smtClean="0">
                <a:solidFill>
                  <a:srgbClr val="303546"/>
                </a:solidFill>
                <a:latin typeface="Open Sans Light" pitchFamily="34" charset="0"/>
                <a:sym typeface="Open Sans Light" pitchFamily="34" charset="0"/>
              </a:rPr>
              <a:t>Presentation</a:t>
            </a:r>
            <a:endParaRPr lang="fr-FR" altLang="fr-FR" sz="2800" dirty="0">
              <a:solidFill>
                <a:srgbClr val="303546"/>
              </a:solidFill>
              <a:latin typeface="Open Sans Light" pitchFamily="34" charset="0"/>
              <a:sym typeface="Open Sans Light" pitchFamily="34" charset="0"/>
            </a:endParaRPr>
          </a:p>
          <a:p>
            <a:pPr algn="ctr"/>
            <a:endParaRPr lang="fr-FR" altLang="fr-FR" sz="1800" dirty="0">
              <a:solidFill>
                <a:srgbClr val="000000"/>
              </a:solidFill>
              <a:latin typeface="Open Sans Light" pitchFamily="34" charset="0"/>
              <a:sym typeface="Open Sans Light" pitchFamily="34" charset="0"/>
            </a:endParaRPr>
          </a:p>
        </p:txBody>
      </p:sp>
      <p:sp>
        <p:nvSpPr>
          <p:cNvPr id="4099" name="Shape 40"/>
          <p:cNvSpPr>
            <a:spLocks noGrp="1"/>
          </p:cNvSpPr>
          <p:nvPr>
            <p:ph type="sldNum" sz="quarter" idx="10"/>
          </p:nvPr>
        </p:nvSpPr>
        <p:spPr>
          <a:xfrm>
            <a:off x="23761700" y="13168313"/>
            <a:ext cx="244475" cy="406400"/>
          </a:xfrm>
          <a:noFill/>
        </p:spPr>
        <p:txBody>
          <a:bodyPr/>
          <a:lstStyle/>
          <a:p>
            <a:fld id="{9FEADE79-EB82-457D-8F47-747DD0D1F977}" type="slidenum">
              <a:rPr lang="fr-FR" altLang="fr-FR" smtClean="0"/>
              <a:pPr/>
              <a:t>1</a:t>
            </a:fld>
            <a:endParaRPr lang="fr-FR" altLang="fr-FR"/>
          </a:p>
        </p:txBody>
      </p:sp>
      <p:pic>
        <p:nvPicPr>
          <p:cNvPr id="4100" name="Picture 5" descr="U:\ANGLAIS\PHOTOTHEQUE\Photos divers photographes\2013 10 Serge Chapuis\Basse définition\Maison_L_LATOUR_185.jpg"/>
          <p:cNvPicPr>
            <a:picLocks noChangeAspect="1" noChangeArrowheads="1"/>
          </p:cNvPicPr>
          <p:nvPr/>
        </p:nvPicPr>
        <p:blipFill>
          <a:blip r:embed="rId3" cstate="print"/>
          <a:srcRect t="8539" b="22472"/>
          <a:stretch>
            <a:fillRect/>
          </a:stretch>
        </p:blipFill>
        <p:spPr bwMode="auto">
          <a:xfrm>
            <a:off x="0" y="0"/>
            <a:ext cx="15513050" cy="7132638"/>
          </a:xfrm>
          <a:prstGeom prst="rect">
            <a:avLst/>
          </a:prstGeom>
          <a:noFill/>
          <a:ln w="9525">
            <a:noFill/>
            <a:miter lim="800000"/>
            <a:headEnd/>
            <a:tailEnd/>
          </a:ln>
        </p:spPr>
      </p:pic>
      <p:pic>
        <p:nvPicPr>
          <p:cNvPr id="4101" name="Picture 7" descr="U:\ANGLAIS\PHOTOTHEQUE\Photos divers photographes\2013 10 Serge Chapuis\Basse définition\Maison_L_LATOUR_037.jpg"/>
          <p:cNvPicPr>
            <a:picLocks noChangeAspect="1" noChangeArrowheads="1"/>
          </p:cNvPicPr>
          <p:nvPr/>
        </p:nvPicPr>
        <p:blipFill>
          <a:blip r:embed="rId4" cstate="print"/>
          <a:srcRect t="6110" b="6110"/>
          <a:stretch>
            <a:fillRect/>
          </a:stretch>
        </p:blipFill>
        <p:spPr bwMode="auto">
          <a:xfrm>
            <a:off x="12192000" y="0"/>
            <a:ext cx="12192000" cy="7132638"/>
          </a:xfrm>
          <a:prstGeom prst="rect">
            <a:avLst/>
          </a:prstGeom>
          <a:noFill/>
          <a:ln w="9525">
            <a:noFill/>
            <a:miter lim="800000"/>
            <a:headEnd/>
            <a:tailEnd/>
          </a:ln>
        </p:spPr>
      </p:pic>
      <p:sp>
        <p:nvSpPr>
          <p:cNvPr id="9" name="Ellipse 8"/>
          <p:cNvSpPr>
            <a:spLocks noChangeAspect="1"/>
          </p:cNvSpPr>
          <p:nvPr/>
        </p:nvSpPr>
        <p:spPr>
          <a:xfrm>
            <a:off x="10021888" y="5335588"/>
            <a:ext cx="4340225" cy="3816350"/>
          </a:xfrm>
          <a:prstGeom prst="ellipse">
            <a:avLst/>
          </a:prstGeom>
          <a:solidFill>
            <a:srgbClr val="E4E4E4"/>
          </a:solid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41" name="se7en.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320338" y="5545138"/>
            <a:ext cx="3789362" cy="3397250"/>
          </a:xfrm>
          <a:prstGeom prst="rect">
            <a:avLst/>
          </a:prstGeom>
          <a:noFill/>
          <a:ln w="12700">
            <a:noFill/>
            <a:miter lim="4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5 sub-regions</a:t>
            </a:r>
          </a:p>
        </p:txBody>
      </p:sp>
      <p:pic>
        <p:nvPicPr>
          <p:cNvPr id="12291"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2292" name="Shape 759"/>
          <p:cNvSpPr>
            <a:spLocks noGrp="1"/>
          </p:cNvSpPr>
          <p:nvPr>
            <p:ph type="sldNum" sz="quarter" idx="10"/>
          </p:nvPr>
        </p:nvSpPr>
        <p:spPr>
          <a:xfrm>
            <a:off x="23710900" y="13239750"/>
            <a:ext cx="346075" cy="381000"/>
          </a:xfrm>
          <a:noFill/>
        </p:spPr>
        <p:txBody>
          <a:bodyPr/>
          <a:lstStyle/>
          <a:p>
            <a:fld id="{019A692C-B64A-4249-AF8F-666DDED01A13}" type="slidenum">
              <a:rPr lang="fr-FR" altLang="fr-FR" sz="1600" smtClean="0"/>
              <a:pPr/>
              <a:t>10</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2294" name="Picture 5"/>
          <p:cNvPicPr>
            <a:picLocks noChangeAspect="1" noChangeArrowheads="1"/>
          </p:cNvPicPr>
          <p:nvPr/>
        </p:nvPicPr>
        <p:blipFill>
          <a:blip r:embed="rId4" cstate="print"/>
          <a:srcRect/>
          <a:stretch>
            <a:fillRect/>
          </a:stretch>
        </p:blipFill>
        <p:spPr bwMode="auto">
          <a:xfrm>
            <a:off x="11563350" y="2760663"/>
            <a:ext cx="9293225" cy="9632950"/>
          </a:xfrm>
          <a:prstGeom prst="rect">
            <a:avLst/>
          </a:prstGeom>
          <a:noFill/>
          <a:ln w="9525">
            <a:noFill/>
            <a:miter lim="800000"/>
            <a:headEnd/>
            <a:tailEnd/>
          </a:ln>
        </p:spPr>
      </p:pic>
      <p:sp>
        <p:nvSpPr>
          <p:cNvPr id="2" name="ZoneTexte 1"/>
          <p:cNvSpPr txBox="1"/>
          <p:nvPr/>
        </p:nvSpPr>
        <p:spPr>
          <a:xfrm>
            <a:off x="347663" y="4329113"/>
            <a:ext cx="10772775" cy="17653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en-GB" altLang="zh-CN" sz="5400" b="1" dirty="0">
                <a:solidFill>
                  <a:srgbClr val="7F7F7F"/>
                </a:solidFill>
                <a:latin typeface="Open Sans Light" panose="020B0306030504020204" pitchFamily="34" charset="0"/>
                <a:ea typeface="Open Sans Light" panose="020B0306030504020204" pitchFamily="34" charset="0"/>
                <a:cs typeface="Open Sans Light" panose="020B0306030504020204" pitchFamily="34" charset="0"/>
              </a:rPr>
              <a:t>Burgundy is split into</a:t>
            </a:r>
          </a:p>
          <a:p>
            <a:pPr algn="ctr" fontAlgn="auto" latinLnBrk="1" hangingPunct="0">
              <a:spcBef>
                <a:spcPts val="0"/>
              </a:spcBef>
              <a:spcAft>
                <a:spcPts val="0"/>
              </a:spcAft>
              <a:defRPr/>
            </a:pPr>
            <a:r>
              <a:rPr lang="en-GB" altLang="zh-CN" sz="5400" b="1" dirty="0">
                <a:solidFill>
                  <a:srgbClr val="7F7F7F"/>
                </a:solidFill>
                <a:latin typeface="Open Sans Light" panose="020B0306030504020204" pitchFamily="34" charset="0"/>
                <a:ea typeface="Open Sans Light" panose="020B0306030504020204" pitchFamily="34" charset="0"/>
                <a:cs typeface="Open Sans Light" panose="020B0306030504020204" pitchFamily="34" charset="0"/>
              </a:rPr>
              <a:t>5 main sub-regions:</a:t>
            </a:r>
          </a:p>
        </p:txBody>
      </p:sp>
      <p:sp>
        <p:nvSpPr>
          <p:cNvPr id="3" name="ZoneTexte 2"/>
          <p:cNvSpPr txBox="1"/>
          <p:nvPr/>
        </p:nvSpPr>
        <p:spPr>
          <a:xfrm>
            <a:off x="2312988" y="5559425"/>
            <a:ext cx="7219950" cy="59197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en-GB" altLang="zh-CN" sz="6000" b="1">
              <a:solidFill>
                <a:srgbClr val="7F7F7F"/>
              </a:solidFill>
              <a:latin typeface="Open Sans Light" pitchFamily="34" charset="0"/>
            </a:endParaRPr>
          </a:p>
          <a:p>
            <a:pPr algn="ctr" latinLnBrk="1" hangingPunct="0">
              <a:buFont typeface="Arial" pitchFamily="34" charset="0"/>
              <a:buChar char="•"/>
              <a:defRPr/>
            </a:pPr>
            <a:r>
              <a:rPr lang="fr-FR" sz="4400" b="1">
                <a:solidFill>
                  <a:srgbClr val="000000"/>
                </a:solidFill>
                <a:latin typeface="Open Sans Light" pitchFamily="34" charset="0"/>
              </a:rPr>
              <a:t>Chablis</a:t>
            </a:r>
          </a:p>
          <a:p>
            <a:pPr algn="ctr" latinLnBrk="1" hangingPunct="0">
              <a:buFont typeface="Arial" pitchFamily="34" charset="0"/>
              <a:buChar char="•"/>
              <a:defRPr/>
            </a:pPr>
            <a:r>
              <a:rPr lang="fr-FR" sz="4400" b="1">
                <a:solidFill>
                  <a:srgbClr val="000000"/>
                </a:solidFill>
                <a:latin typeface="Open Sans Light" pitchFamily="34" charset="0"/>
              </a:rPr>
              <a:t>Côte d’Or </a:t>
            </a:r>
          </a:p>
          <a:p>
            <a:pPr algn="ctr" latinLnBrk="1" hangingPunct="0">
              <a:defRPr/>
            </a:pPr>
            <a:r>
              <a:rPr lang="fr-FR" sz="3600">
                <a:solidFill>
                  <a:srgbClr val="000000"/>
                </a:solidFill>
                <a:latin typeface="Open Sans Light" pitchFamily="34" charset="0"/>
              </a:rPr>
              <a:t>(Côte de Nuits &amp; Côte de Beaune)</a:t>
            </a:r>
          </a:p>
          <a:p>
            <a:pPr algn="ctr" latinLnBrk="1" hangingPunct="0">
              <a:buFont typeface="Arial" pitchFamily="34" charset="0"/>
              <a:buChar char="•"/>
              <a:defRPr/>
            </a:pPr>
            <a:r>
              <a:rPr lang="fr-FR" sz="4400" b="1">
                <a:solidFill>
                  <a:srgbClr val="000000"/>
                </a:solidFill>
                <a:latin typeface="Open Sans Light" pitchFamily="34" charset="0"/>
              </a:rPr>
              <a:t>Côte Chalonnaise</a:t>
            </a:r>
          </a:p>
          <a:p>
            <a:pPr algn="ctr" latinLnBrk="1" hangingPunct="0">
              <a:buFont typeface="Arial" pitchFamily="34" charset="0"/>
              <a:buChar char="•"/>
              <a:defRPr/>
            </a:pPr>
            <a:r>
              <a:rPr lang="fr-FR" sz="4400" b="1">
                <a:solidFill>
                  <a:srgbClr val="000000"/>
                </a:solidFill>
                <a:latin typeface="Open Sans Light" pitchFamily="34" charset="0"/>
              </a:rPr>
              <a:t>Mâconnais</a:t>
            </a:r>
          </a:p>
          <a:p>
            <a:pPr algn="ctr" latinLnBrk="1" hangingPunct="0">
              <a:buFont typeface="Arial" pitchFamily="34" charset="0"/>
              <a:buChar char="•"/>
              <a:defRPr/>
            </a:pPr>
            <a:r>
              <a:rPr lang="fr-FR" sz="4400" b="1">
                <a:solidFill>
                  <a:srgbClr val="000000"/>
                </a:solidFill>
                <a:latin typeface="Open Sans Light" pitchFamily="34" charset="0"/>
              </a:rPr>
              <a:t>Beaujolais</a:t>
            </a:r>
          </a:p>
          <a:p>
            <a:pPr algn="ctr" latinLnBrk="1" hangingPunct="0">
              <a:defRPr/>
            </a:pPr>
            <a:endParaRPr lang="fr-FR">
              <a:solidFill>
                <a:srgbClr val="000000"/>
              </a:solidFill>
              <a:latin typeface="Helvetica Light"/>
            </a:endParaRPr>
          </a:p>
        </p:txBody>
      </p:sp>
      <p:sp>
        <p:nvSpPr>
          <p:cNvPr id="12297"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Map - Chablis</a:t>
            </a:r>
          </a:p>
        </p:txBody>
      </p:sp>
      <p:pic>
        <p:nvPicPr>
          <p:cNvPr id="13315"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3316" name="Shape 759"/>
          <p:cNvSpPr>
            <a:spLocks noGrp="1"/>
          </p:cNvSpPr>
          <p:nvPr>
            <p:ph type="sldNum" sz="quarter" idx="10"/>
          </p:nvPr>
        </p:nvSpPr>
        <p:spPr>
          <a:xfrm>
            <a:off x="23710900" y="13239750"/>
            <a:ext cx="346075" cy="381000"/>
          </a:xfrm>
          <a:noFill/>
        </p:spPr>
        <p:txBody>
          <a:bodyPr/>
          <a:lstStyle/>
          <a:p>
            <a:fld id="{16A200A8-4206-4E14-8299-5B216E8732EB}" type="slidenum">
              <a:rPr lang="fr-FR" altLang="fr-FR" sz="1600" smtClean="0"/>
              <a:pPr/>
              <a:t>11</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3318" name="Picture 3"/>
          <p:cNvPicPr>
            <a:picLocks noChangeAspect="1" noChangeArrowheads="1"/>
          </p:cNvPicPr>
          <p:nvPr/>
        </p:nvPicPr>
        <p:blipFill>
          <a:blip r:embed="rId3" cstate="print"/>
          <a:srcRect/>
          <a:stretch>
            <a:fillRect/>
          </a:stretch>
        </p:blipFill>
        <p:spPr bwMode="auto">
          <a:xfrm>
            <a:off x="3797300" y="8370888"/>
            <a:ext cx="2005013" cy="3481387"/>
          </a:xfrm>
          <a:prstGeom prst="rect">
            <a:avLst/>
          </a:prstGeom>
          <a:noFill/>
          <a:ln w="9525">
            <a:noFill/>
            <a:miter lim="800000"/>
            <a:headEnd/>
            <a:tailEnd/>
          </a:ln>
        </p:spPr>
      </p:pic>
      <p:pic>
        <p:nvPicPr>
          <p:cNvPr id="13319" name="Picture 2"/>
          <p:cNvPicPr>
            <a:picLocks noChangeAspect="1" noChangeArrowheads="1"/>
          </p:cNvPicPr>
          <p:nvPr/>
        </p:nvPicPr>
        <p:blipFill>
          <a:blip r:embed="rId4" cstate="print"/>
          <a:srcRect/>
          <a:stretch>
            <a:fillRect/>
          </a:stretch>
        </p:blipFill>
        <p:spPr bwMode="auto">
          <a:xfrm>
            <a:off x="5802313" y="2228850"/>
            <a:ext cx="13750925" cy="10533063"/>
          </a:xfrm>
          <a:prstGeom prst="rect">
            <a:avLst/>
          </a:prstGeom>
          <a:noFill/>
          <a:ln w="9525">
            <a:noFill/>
            <a:miter lim="800000"/>
            <a:headEnd/>
            <a:tailEnd/>
          </a:ln>
        </p:spPr>
      </p:pic>
      <p:sp>
        <p:nvSpPr>
          <p:cNvPr id="13320"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Map - Côte de  Nuits</a:t>
            </a:r>
          </a:p>
        </p:txBody>
      </p:sp>
      <p:pic>
        <p:nvPicPr>
          <p:cNvPr id="14339"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4340" name="Shape 759"/>
          <p:cNvSpPr>
            <a:spLocks noGrp="1"/>
          </p:cNvSpPr>
          <p:nvPr>
            <p:ph type="sldNum" sz="quarter" idx="10"/>
          </p:nvPr>
        </p:nvSpPr>
        <p:spPr>
          <a:xfrm>
            <a:off x="23710900" y="13239750"/>
            <a:ext cx="346075" cy="381000"/>
          </a:xfrm>
          <a:noFill/>
        </p:spPr>
        <p:txBody>
          <a:bodyPr/>
          <a:lstStyle/>
          <a:p>
            <a:fld id="{8246F258-CA9B-4F77-ABDF-41E8728B4EB8}" type="slidenum">
              <a:rPr lang="fr-FR" altLang="fr-FR" sz="1600" smtClean="0"/>
              <a:pPr/>
              <a:t>12</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4342" name="Picture 2" descr="C:\Documents and Settings\fmi\Bureau\Cote de Nuits ppt.jpg"/>
          <p:cNvPicPr>
            <a:picLocks noChangeAspect="1" noChangeArrowheads="1"/>
          </p:cNvPicPr>
          <p:nvPr/>
        </p:nvPicPr>
        <p:blipFill>
          <a:blip r:embed="rId3" cstate="print"/>
          <a:srcRect/>
          <a:stretch>
            <a:fillRect/>
          </a:stretch>
        </p:blipFill>
        <p:spPr bwMode="auto">
          <a:xfrm>
            <a:off x="573088" y="2620963"/>
            <a:ext cx="23237825" cy="9959975"/>
          </a:xfrm>
          <a:prstGeom prst="rect">
            <a:avLst/>
          </a:prstGeom>
          <a:noFill/>
          <a:ln w="9525">
            <a:noFill/>
            <a:miter lim="800000"/>
            <a:headEnd/>
            <a:tailEnd/>
          </a:ln>
        </p:spPr>
      </p:pic>
      <p:sp>
        <p:nvSpPr>
          <p:cNvPr id="10" name="Rectangle 9"/>
          <p:cNvSpPr/>
          <p:nvPr/>
        </p:nvSpPr>
        <p:spPr>
          <a:xfrm>
            <a:off x="1690688" y="2943225"/>
            <a:ext cx="5715000" cy="294322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4344" name="Picture 2" descr="U:\ANGLAIS\MARKETING FM\VISUEL GROUPE\ELEMENTS\Louis Latour.JPG"/>
          <p:cNvPicPr>
            <a:picLocks noChangeAspect="1" noChangeArrowheads="1"/>
          </p:cNvPicPr>
          <p:nvPr/>
        </p:nvPicPr>
        <p:blipFill>
          <a:blip r:embed="rId4" cstate="print"/>
          <a:srcRect/>
          <a:stretch>
            <a:fillRect/>
          </a:stretch>
        </p:blipFill>
        <p:spPr bwMode="auto">
          <a:xfrm>
            <a:off x="1690688" y="3629025"/>
            <a:ext cx="5900737" cy="1335088"/>
          </a:xfrm>
          <a:prstGeom prst="rect">
            <a:avLst/>
          </a:prstGeom>
          <a:noFill/>
          <a:ln w="9525">
            <a:noFill/>
            <a:miter lim="800000"/>
            <a:headEnd/>
            <a:tailEnd/>
          </a:ln>
        </p:spPr>
      </p:pic>
      <p:sp>
        <p:nvSpPr>
          <p:cNvPr id="14345"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Map - Côte de Beaune</a:t>
            </a:r>
          </a:p>
        </p:txBody>
      </p:sp>
      <p:pic>
        <p:nvPicPr>
          <p:cNvPr id="15363"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5364" name="Shape 759"/>
          <p:cNvSpPr>
            <a:spLocks noGrp="1"/>
          </p:cNvSpPr>
          <p:nvPr>
            <p:ph type="sldNum" sz="quarter" idx="10"/>
          </p:nvPr>
        </p:nvSpPr>
        <p:spPr>
          <a:xfrm>
            <a:off x="23710900" y="13239750"/>
            <a:ext cx="346075" cy="381000"/>
          </a:xfrm>
          <a:noFill/>
        </p:spPr>
        <p:txBody>
          <a:bodyPr/>
          <a:lstStyle/>
          <a:p>
            <a:fld id="{304C2858-CE93-45A2-96DB-679A78D3F830}" type="slidenum">
              <a:rPr lang="fr-FR" altLang="fr-FR" sz="1600" smtClean="0"/>
              <a:pPr/>
              <a:t>13</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5366" name="Picture 8"/>
          <p:cNvPicPr>
            <a:picLocks noChangeAspect="1" noChangeArrowheads="1"/>
          </p:cNvPicPr>
          <p:nvPr/>
        </p:nvPicPr>
        <p:blipFill>
          <a:blip r:embed="rId3" cstate="print"/>
          <a:srcRect/>
          <a:stretch>
            <a:fillRect/>
          </a:stretch>
        </p:blipFill>
        <p:spPr bwMode="auto">
          <a:xfrm>
            <a:off x="401638" y="2343150"/>
            <a:ext cx="23818850" cy="10344150"/>
          </a:xfrm>
          <a:prstGeom prst="rect">
            <a:avLst/>
          </a:prstGeom>
          <a:noFill/>
          <a:ln w="9525">
            <a:noFill/>
            <a:miter lim="800000"/>
            <a:headEnd/>
            <a:tailEnd/>
          </a:ln>
        </p:spPr>
      </p:pic>
      <p:pic>
        <p:nvPicPr>
          <p:cNvPr id="15367" name="Picture 9"/>
          <p:cNvPicPr>
            <a:picLocks noChangeAspect="1" noChangeArrowheads="1"/>
          </p:cNvPicPr>
          <p:nvPr/>
        </p:nvPicPr>
        <p:blipFill>
          <a:blip r:embed="rId4" cstate="print"/>
          <a:srcRect/>
          <a:stretch>
            <a:fillRect/>
          </a:stretch>
        </p:blipFill>
        <p:spPr bwMode="auto">
          <a:xfrm>
            <a:off x="18040350" y="2343150"/>
            <a:ext cx="2814638" cy="3251200"/>
          </a:xfrm>
          <a:prstGeom prst="rect">
            <a:avLst/>
          </a:prstGeom>
          <a:noFill/>
          <a:ln w="9525">
            <a:noFill/>
            <a:miter lim="800000"/>
            <a:headEnd/>
            <a:tailEnd/>
          </a:ln>
        </p:spPr>
      </p:pic>
      <p:pic>
        <p:nvPicPr>
          <p:cNvPr id="15368" name="Picture 10"/>
          <p:cNvPicPr>
            <a:picLocks noChangeAspect="1" noChangeArrowheads="1"/>
          </p:cNvPicPr>
          <p:nvPr/>
        </p:nvPicPr>
        <p:blipFill>
          <a:blip r:embed="rId5" cstate="print"/>
          <a:srcRect/>
          <a:stretch>
            <a:fillRect/>
          </a:stretch>
        </p:blipFill>
        <p:spPr bwMode="auto">
          <a:xfrm>
            <a:off x="21124863" y="2343150"/>
            <a:ext cx="2905125" cy="3336925"/>
          </a:xfrm>
          <a:prstGeom prst="rect">
            <a:avLst/>
          </a:prstGeom>
          <a:noFill/>
          <a:ln w="9525">
            <a:noFill/>
            <a:miter lim="800000"/>
            <a:headEnd/>
            <a:tailEnd/>
          </a:ln>
        </p:spPr>
      </p:pic>
      <p:sp>
        <p:nvSpPr>
          <p:cNvPr id="3" name="Rectangle 2"/>
          <p:cNvSpPr/>
          <p:nvPr/>
        </p:nvSpPr>
        <p:spPr>
          <a:xfrm>
            <a:off x="0" y="2228850"/>
            <a:ext cx="5715000" cy="294322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5370" name="Picture 2" descr="U:\ANGLAIS\MARKETING FM\VISUEL GROUPE\ELEMENTS\Louis Latour.JPG"/>
          <p:cNvPicPr>
            <a:picLocks noChangeAspect="1" noChangeArrowheads="1"/>
          </p:cNvPicPr>
          <p:nvPr/>
        </p:nvPicPr>
        <p:blipFill>
          <a:blip r:embed="rId6" cstate="print"/>
          <a:srcRect/>
          <a:stretch>
            <a:fillRect/>
          </a:stretch>
        </p:blipFill>
        <p:spPr bwMode="auto">
          <a:xfrm>
            <a:off x="855663" y="3033713"/>
            <a:ext cx="5899150" cy="1333500"/>
          </a:xfrm>
          <a:prstGeom prst="rect">
            <a:avLst/>
          </a:prstGeom>
          <a:noFill/>
          <a:ln w="9525">
            <a:noFill/>
            <a:miter lim="800000"/>
            <a:headEnd/>
            <a:tailEnd/>
          </a:ln>
        </p:spPr>
      </p:pic>
      <p:sp>
        <p:nvSpPr>
          <p:cNvPr id="1537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Map – Côte Chalonnaise et Côte Mâconnaise</a:t>
            </a:r>
          </a:p>
        </p:txBody>
      </p:sp>
      <p:pic>
        <p:nvPicPr>
          <p:cNvPr id="16387"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6388" name="Shape 759"/>
          <p:cNvSpPr>
            <a:spLocks noGrp="1"/>
          </p:cNvSpPr>
          <p:nvPr>
            <p:ph type="sldNum" sz="quarter" idx="10"/>
          </p:nvPr>
        </p:nvSpPr>
        <p:spPr>
          <a:xfrm>
            <a:off x="23710900" y="13239750"/>
            <a:ext cx="346075" cy="381000"/>
          </a:xfrm>
          <a:noFill/>
        </p:spPr>
        <p:txBody>
          <a:bodyPr/>
          <a:lstStyle/>
          <a:p>
            <a:fld id="{B28C9CAD-D883-43CB-9A0B-74A65D3AA7E9}" type="slidenum">
              <a:rPr lang="fr-FR" altLang="fr-FR" sz="1600" smtClean="0"/>
              <a:pPr/>
              <a:t>14</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6390" name="Picture 4"/>
          <p:cNvPicPr>
            <a:picLocks noChangeAspect="1" noChangeArrowheads="1"/>
          </p:cNvPicPr>
          <p:nvPr/>
        </p:nvPicPr>
        <p:blipFill>
          <a:blip r:embed="rId4" cstate="print"/>
          <a:srcRect/>
          <a:stretch>
            <a:fillRect/>
          </a:stretch>
        </p:blipFill>
        <p:spPr bwMode="auto">
          <a:xfrm>
            <a:off x="2754313" y="2630488"/>
            <a:ext cx="18875375" cy="9940925"/>
          </a:xfrm>
          <a:prstGeom prst="rect">
            <a:avLst/>
          </a:prstGeom>
          <a:noFill/>
          <a:ln w="9525">
            <a:noFill/>
            <a:miter lim="800000"/>
            <a:headEnd/>
            <a:tailEnd/>
          </a:ln>
        </p:spPr>
      </p:pic>
      <p:sp>
        <p:nvSpPr>
          <p:cNvPr id="1639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dirty="0">
                <a:solidFill>
                  <a:srgbClr val="303546"/>
                </a:solidFill>
                <a:latin typeface="Open Sans Light" pitchFamily="34" charset="0"/>
                <a:sym typeface="Open Sans Light" pitchFamily="34" charset="0"/>
              </a:rPr>
              <a:t>Maison Louis </a:t>
            </a:r>
            <a:r>
              <a:rPr lang="fr-FR" altLang="fr-FR" sz="2300" dirty="0" err="1">
                <a:solidFill>
                  <a:srgbClr val="303546"/>
                </a:solidFill>
                <a:latin typeface="Open Sans Light" pitchFamily="34" charset="0"/>
                <a:sym typeface="Open Sans Light" pitchFamily="34" charset="0"/>
              </a:rPr>
              <a:t>Latour</a:t>
            </a:r>
            <a:r>
              <a:rPr lang="fr-FR" altLang="fr-FR" sz="2300" dirty="0">
                <a:solidFill>
                  <a:srgbClr val="303546"/>
                </a:solidFill>
                <a:latin typeface="Open Sans Light" pitchFamily="34" charset="0"/>
                <a:sym typeface="Open Sans Light" pitchFamily="34" charset="0"/>
              </a:rPr>
              <a:t> – General </a:t>
            </a:r>
            <a:r>
              <a:rPr lang="fr-FR" altLang="fr-FR" sz="2300" dirty="0" err="1">
                <a:solidFill>
                  <a:srgbClr val="303546"/>
                </a:solidFill>
                <a:latin typeface="Open Sans Light" pitchFamily="34" charset="0"/>
                <a:sym typeface="Open Sans Light" pitchFamily="34" charset="0"/>
              </a:rPr>
              <a:t>Presentation</a:t>
            </a:r>
            <a:endParaRPr lang="fr-FR" altLang="fr-FR" sz="2300" dirty="0">
              <a:solidFill>
                <a:srgbClr val="303546"/>
              </a:solidFill>
              <a:latin typeface="Open Sans Light" pitchFamily="34" charset="0"/>
              <a:sym typeface="Open Sans Light" pitchFamily="34"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Map – Beaujolais</a:t>
            </a:r>
          </a:p>
        </p:txBody>
      </p:sp>
      <p:pic>
        <p:nvPicPr>
          <p:cNvPr id="17411"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7412" name="Shape 759"/>
          <p:cNvSpPr>
            <a:spLocks noGrp="1"/>
          </p:cNvSpPr>
          <p:nvPr>
            <p:ph type="sldNum" sz="quarter" idx="10"/>
          </p:nvPr>
        </p:nvSpPr>
        <p:spPr>
          <a:xfrm>
            <a:off x="23710900" y="13239750"/>
            <a:ext cx="346075" cy="381000"/>
          </a:xfrm>
          <a:noFill/>
        </p:spPr>
        <p:txBody>
          <a:bodyPr/>
          <a:lstStyle/>
          <a:p>
            <a:fld id="{3FFF676C-F43D-420D-B8C9-CBA2B3250EB5}" type="slidenum">
              <a:rPr lang="fr-FR" altLang="fr-FR" sz="1600" smtClean="0"/>
              <a:pPr/>
              <a:t>15</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17414"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17415" name="Picture 5"/>
          <p:cNvPicPr>
            <a:picLocks noChangeAspect="1" noChangeArrowheads="1"/>
          </p:cNvPicPr>
          <p:nvPr/>
        </p:nvPicPr>
        <p:blipFill>
          <a:blip r:embed="rId3" cstate="print"/>
          <a:srcRect/>
          <a:stretch>
            <a:fillRect/>
          </a:stretch>
        </p:blipFill>
        <p:spPr bwMode="auto">
          <a:xfrm>
            <a:off x="3987800" y="2527300"/>
            <a:ext cx="16997363" cy="10147300"/>
          </a:xfrm>
          <a:prstGeom prst="rect">
            <a:avLst/>
          </a:prstGeom>
          <a:noFill/>
          <a:ln w="9525">
            <a:noFill/>
            <a:miter lim="800000"/>
            <a:headEnd/>
            <a:tailEnd/>
          </a:ln>
        </p:spPr>
      </p:pic>
      <p:pic>
        <p:nvPicPr>
          <p:cNvPr id="17416" name="Picture 3"/>
          <p:cNvPicPr>
            <a:picLocks noChangeAspect="1" noChangeArrowheads="1"/>
          </p:cNvPicPr>
          <p:nvPr/>
        </p:nvPicPr>
        <p:blipFill>
          <a:blip r:embed="rId4" cstate="print"/>
          <a:srcRect/>
          <a:stretch>
            <a:fillRect/>
          </a:stretch>
        </p:blipFill>
        <p:spPr bwMode="auto">
          <a:xfrm>
            <a:off x="6218238" y="10948988"/>
            <a:ext cx="2376487" cy="13700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The appellation system</a:t>
            </a:r>
          </a:p>
        </p:txBody>
      </p:sp>
      <p:pic>
        <p:nvPicPr>
          <p:cNvPr id="18435"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8436" name="Shape 759"/>
          <p:cNvSpPr>
            <a:spLocks noGrp="1"/>
          </p:cNvSpPr>
          <p:nvPr>
            <p:ph type="sldNum" sz="quarter" idx="10"/>
          </p:nvPr>
        </p:nvSpPr>
        <p:spPr>
          <a:xfrm>
            <a:off x="23710900" y="13239750"/>
            <a:ext cx="346075" cy="381000"/>
          </a:xfrm>
          <a:noFill/>
        </p:spPr>
        <p:txBody>
          <a:bodyPr/>
          <a:lstStyle/>
          <a:p>
            <a:fld id="{CD66603E-89FD-4DA7-9EA2-B687A11D4008}" type="slidenum">
              <a:rPr lang="fr-FR" altLang="fr-FR" sz="1600" smtClean="0"/>
              <a:pPr/>
              <a:t>16</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pic>
        <p:nvPicPr>
          <p:cNvPr id="18438" name="Image 7" descr="pyramide-AOC-Gb-simplifié-2.jpg"/>
          <p:cNvPicPr>
            <a:picLocks noChangeAspect="1"/>
          </p:cNvPicPr>
          <p:nvPr/>
        </p:nvPicPr>
        <p:blipFill>
          <a:blip r:embed="rId3" cstate="print"/>
          <a:srcRect/>
          <a:stretch>
            <a:fillRect/>
          </a:stretch>
        </p:blipFill>
        <p:spPr bwMode="auto">
          <a:xfrm>
            <a:off x="8740775" y="3375025"/>
            <a:ext cx="12087225" cy="8451850"/>
          </a:xfrm>
          <a:prstGeom prst="rect">
            <a:avLst/>
          </a:prstGeom>
          <a:noFill/>
          <a:ln w="9525">
            <a:noFill/>
            <a:miter lim="800000"/>
            <a:headEnd/>
            <a:tailEnd/>
          </a:ln>
        </p:spPr>
      </p:pic>
      <p:sp>
        <p:nvSpPr>
          <p:cNvPr id="2" name="ZoneTexte 1"/>
          <p:cNvSpPr txBox="1"/>
          <p:nvPr/>
        </p:nvSpPr>
        <p:spPr>
          <a:xfrm>
            <a:off x="2220913" y="3843338"/>
            <a:ext cx="10371137" cy="13350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4400" b="1" dirty="0">
                <a:solidFill>
                  <a:srgbClr val="FFC000"/>
                </a:solidFill>
                <a:latin typeface="Open Sans Light" panose="020B0306030504020204" pitchFamily="34" charset="0"/>
                <a:ea typeface="Open Sans Light" panose="020B0306030504020204" pitchFamily="34" charset="0"/>
                <a:cs typeface="Open Sans Light" panose="020B0306030504020204" pitchFamily="34" charset="0"/>
              </a:rPr>
              <a:t>4 </a:t>
            </a:r>
            <a:r>
              <a:rPr lang="fr-FR" sz="4400" b="1" dirty="0" err="1">
                <a:solidFill>
                  <a:srgbClr val="FFC000"/>
                </a:solidFill>
                <a:latin typeface="Open Sans Light" panose="020B0306030504020204" pitchFamily="34" charset="0"/>
                <a:ea typeface="Open Sans Light" panose="020B0306030504020204" pitchFamily="34" charset="0"/>
                <a:cs typeface="Open Sans Light" panose="020B0306030504020204" pitchFamily="34" charset="0"/>
              </a:rPr>
              <a:t>quality</a:t>
            </a:r>
            <a:r>
              <a:rPr lang="fr-FR" sz="4400" b="1" dirty="0">
                <a:solidFill>
                  <a:srgbClr val="FFC000"/>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4400" b="1" dirty="0" err="1">
                <a:solidFill>
                  <a:srgbClr val="FFC000"/>
                </a:solidFill>
                <a:latin typeface="Open Sans Light" panose="020B0306030504020204" pitchFamily="34" charset="0"/>
                <a:ea typeface="Open Sans Light" panose="020B0306030504020204" pitchFamily="34" charset="0"/>
                <a:cs typeface="Open Sans Light" panose="020B0306030504020204" pitchFamily="34" charset="0"/>
              </a:rPr>
              <a:t>levels</a:t>
            </a:r>
            <a:r>
              <a:rPr lang="fr-FR" sz="4400" b="1" dirty="0">
                <a:solidFill>
                  <a:srgbClr val="FFC000"/>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fontAlgn="auto" latinLnBrk="1" hangingPunct="0">
              <a:spcBef>
                <a:spcPts val="0"/>
              </a:spcBef>
              <a:spcAft>
                <a:spcPts val="0"/>
              </a:spcAft>
              <a:defRPr/>
            </a:pPr>
            <a:r>
              <a:rPr lang="fr-FR" sz="36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Burgundy</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has </a:t>
            </a:r>
            <a:r>
              <a:rPr lang="fr-FR" sz="36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its</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6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own</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appellation system</a:t>
            </a:r>
          </a:p>
        </p:txBody>
      </p:sp>
      <p:sp>
        <p:nvSpPr>
          <p:cNvPr id="4" name="ZoneTexte 3"/>
          <p:cNvSpPr txBox="1"/>
          <p:nvPr/>
        </p:nvSpPr>
        <p:spPr>
          <a:xfrm>
            <a:off x="3306763" y="6442075"/>
            <a:ext cx="6296025" cy="23177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defRPr/>
            </a:pPr>
            <a:r>
              <a:rPr lang="fr-FR" sz="36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New Appellations:</a:t>
            </a:r>
          </a:p>
          <a:p>
            <a:pPr>
              <a:defRPr/>
            </a:pP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Bourgogne Gamay</a:t>
            </a:r>
          </a:p>
          <a:p>
            <a:pPr>
              <a:defRPr/>
            </a:pP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BGO </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sym typeface="Wingdings" pitchFamily="2" charset="2"/>
              </a:rPr>
              <a:t></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6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Côteaux</a:t>
            </a:r>
            <a:r>
              <a:rPr lang="fr-FR" sz="3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Bourguignons</a:t>
            </a:r>
          </a:p>
        </p:txBody>
      </p:sp>
      <p:sp>
        <p:nvSpPr>
          <p:cNvPr id="1844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descr="U:\ANGLAIS\PHOTOTHEQUE\Photos divers photographes\2013 10 Serge Chapuis\Basse définition\Maison_L_LATOUR_185.jpg"/>
          <p:cNvPicPr>
            <a:picLocks noChangeAspect="1" noChangeArrowheads="1"/>
          </p:cNvPicPr>
          <p:nvPr/>
        </p:nvPicPr>
        <p:blipFill>
          <a:blip r:embed="rId3" cstate="print"/>
          <a:srcRect l="3650" t="-2" r="769" b="29280"/>
          <a:stretch>
            <a:fillRect/>
          </a:stretch>
        </p:blipFill>
        <p:spPr bwMode="auto">
          <a:xfrm>
            <a:off x="-93663" y="2228850"/>
            <a:ext cx="16671926" cy="10737850"/>
          </a:xfrm>
          <a:prstGeom prst="rect">
            <a:avLst/>
          </a:prstGeom>
          <a:noFill/>
          <a:ln w="9525">
            <a:noFill/>
            <a:miter lim="800000"/>
            <a:headEnd/>
            <a:tailEnd/>
          </a:ln>
        </p:spPr>
      </p:pic>
      <p:sp>
        <p:nvSpPr>
          <p:cNvPr id="19459" name="Shape 759"/>
          <p:cNvSpPr>
            <a:spLocks noGrp="1"/>
          </p:cNvSpPr>
          <p:nvPr>
            <p:ph type="sldNum" sz="quarter" idx="10"/>
          </p:nvPr>
        </p:nvSpPr>
        <p:spPr>
          <a:xfrm>
            <a:off x="23710900" y="13239750"/>
            <a:ext cx="346075" cy="381000"/>
          </a:xfrm>
          <a:noFill/>
        </p:spPr>
        <p:txBody>
          <a:bodyPr/>
          <a:lstStyle/>
          <a:p>
            <a:fld id="{5B6B7482-9BF7-446B-B9D9-E11057C0658A}" type="slidenum">
              <a:rPr lang="fr-FR" altLang="fr-FR" sz="1600" smtClean="0"/>
              <a:pPr/>
              <a:t>17</a:t>
            </a:fld>
            <a:endParaRPr lang="fr-FR" altLang="fr-FR" sz="1600"/>
          </a:p>
        </p:txBody>
      </p:sp>
      <p:sp>
        <p:nvSpPr>
          <p:cNvPr id="19460"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Table of contents</a:t>
            </a:r>
          </a:p>
        </p:txBody>
      </p:sp>
      <p:sp>
        <p:nvSpPr>
          <p:cNvPr id="1946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19462" name="se7en.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9463" name="Rectangle 9"/>
          <p:cNvSpPr>
            <a:spLocks noChangeArrowheads="1"/>
          </p:cNvSpPr>
          <p:nvPr/>
        </p:nvSpPr>
        <p:spPr bwMode="auto">
          <a:xfrm>
            <a:off x="17040225" y="2540000"/>
            <a:ext cx="7912100" cy="10843994"/>
          </a:xfrm>
          <a:prstGeom prst="rect">
            <a:avLst/>
          </a:prstGeom>
          <a:noFill/>
          <a:ln w="9525">
            <a:noFill/>
            <a:miter lim="800000"/>
            <a:headEnd/>
            <a:tailEnd/>
          </a:ln>
        </p:spPr>
        <p:txBody>
          <a:bodyPr>
            <a:spAutoFit/>
          </a:bodyPr>
          <a:lstStyle/>
          <a:p>
            <a:pPr>
              <a:lnSpc>
                <a:spcPct val="150000"/>
              </a:lnSpc>
              <a:spcBef>
                <a:spcPts val="500"/>
              </a:spcBef>
            </a:pPr>
            <a:r>
              <a:rPr lang="fr-FR" sz="3200" b="1" dirty="0" err="1">
                <a:solidFill>
                  <a:srgbClr val="3E4247"/>
                </a:solidFill>
                <a:latin typeface="Open Sans Light" pitchFamily="34" charset="0"/>
              </a:rPr>
              <a:t>Three</a:t>
            </a:r>
            <a:r>
              <a:rPr lang="fr-FR" sz="3200" b="1" dirty="0">
                <a:solidFill>
                  <a:srgbClr val="3E4247"/>
                </a:solidFill>
                <a:latin typeface="Open Sans Light" pitchFamily="34" charset="0"/>
              </a:rPr>
              <a:t> </a:t>
            </a:r>
            <a:r>
              <a:rPr lang="fr-FR" sz="3200" b="1" dirty="0" err="1">
                <a:solidFill>
                  <a:srgbClr val="3E4247"/>
                </a:solidFill>
                <a:latin typeface="Open Sans Light" pitchFamily="34" charset="0"/>
              </a:rPr>
              <a:t>words</a:t>
            </a:r>
            <a:r>
              <a:rPr lang="fr-FR" sz="3200" b="1" dirty="0">
                <a:solidFill>
                  <a:srgbClr val="3E4247"/>
                </a:solidFill>
                <a:latin typeface="Open Sans Light" pitchFamily="34" charset="0"/>
              </a:rPr>
              <a:t> </a:t>
            </a:r>
            <a:r>
              <a:rPr lang="fr-FR" sz="3200" b="1" dirty="0" err="1">
                <a:solidFill>
                  <a:srgbClr val="3E4247"/>
                </a:solidFill>
                <a:latin typeface="Open Sans Light" pitchFamily="34" charset="0"/>
              </a:rPr>
              <a:t>say</a:t>
            </a:r>
            <a:r>
              <a:rPr lang="fr-FR" sz="3200" b="1" dirty="0">
                <a:solidFill>
                  <a:srgbClr val="3E4247"/>
                </a:solidFill>
                <a:latin typeface="Open Sans Light" pitchFamily="34" charset="0"/>
              </a:rPr>
              <a:t> all :</a:t>
            </a:r>
          </a:p>
          <a:p>
            <a:pPr marL="571500" lvl="1" indent="-571500">
              <a:lnSpc>
                <a:spcPct val="150000"/>
              </a:lnSpc>
              <a:spcBef>
                <a:spcPts val="500"/>
              </a:spcBef>
              <a:buSzPct val="80000"/>
              <a:buFont typeface="Arial" pitchFamily="34" charset="0"/>
              <a:buChar char="•"/>
            </a:pPr>
            <a:r>
              <a:rPr lang="fr-FR" sz="3200" b="1" dirty="0">
                <a:solidFill>
                  <a:srgbClr val="004617"/>
                </a:solidFill>
                <a:latin typeface="Open Sans Light" pitchFamily="34" charset="0"/>
              </a:rPr>
              <a:t>Tradition</a:t>
            </a:r>
          </a:p>
          <a:p>
            <a:pPr marL="0" lvl="2" indent="0">
              <a:spcBef>
                <a:spcPts val="500"/>
              </a:spcBef>
              <a:buSzPct val="80000"/>
            </a:pPr>
            <a:r>
              <a:rPr lang="fr-FR" sz="3200" dirty="0">
                <a:solidFill>
                  <a:srgbClr val="34373B"/>
                </a:solidFill>
                <a:latin typeface="Open Sans Light" pitchFamily="34" charset="0"/>
              </a:rPr>
              <a:t>		</a:t>
            </a:r>
            <a:r>
              <a:rPr lang="fr-FR" sz="2800" dirty="0">
                <a:solidFill>
                  <a:srgbClr val="34373B"/>
                </a:solidFill>
                <a:latin typeface="Open Sans Light" pitchFamily="34" charset="0"/>
              </a:rPr>
              <a:t>Louis </a:t>
            </a:r>
            <a:r>
              <a:rPr lang="fr-FR" sz="2800" dirty="0" err="1">
                <a:solidFill>
                  <a:srgbClr val="34373B"/>
                </a:solidFill>
                <a:latin typeface="Open Sans Light" pitchFamily="34" charset="0"/>
              </a:rPr>
              <a:t>Latour</a:t>
            </a: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Family</a:t>
            </a: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Our </a:t>
            </a:r>
            <a:r>
              <a:rPr lang="fr-FR" sz="2800" dirty="0" err="1">
                <a:solidFill>
                  <a:srgbClr val="34373B"/>
                </a:solidFill>
                <a:latin typeface="Open Sans Light" pitchFamily="34" charset="0"/>
              </a:rPr>
              <a:t>wines</a:t>
            </a: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Our Domaine </a:t>
            </a:r>
            <a:r>
              <a:rPr lang="fr-FR" sz="2800" dirty="0" err="1">
                <a:solidFill>
                  <a:srgbClr val="34373B"/>
                </a:solidFill>
                <a:latin typeface="Open Sans Light" pitchFamily="34" charset="0"/>
              </a:rPr>
              <a:t>wines</a:t>
            </a:r>
            <a:endParaRPr lang="fr-FR" sz="2800" dirty="0">
              <a:solidFill>
                <a:srgbClr val="34373B"/>
              </a:solidFill>
              <a:latin typeface="Open Sans Light" pitchFamily="34" charset="0"/>
            </a:endParaRPr>
          </a:p>
          <a:p>
            <a:pPr marL="0" lvl="2" indent="0">
              <a:lnSpc>
                <a:spcPct val="150000"/>
              </a:lnSpc>
              <a:spcBef>
                <a:spcPts val="500"/>
              </a:spcBef>
              <a:buSzPct val="80000"/>
              <a:buFont typeface="Arial" pitchFamily="34" charset="0"/>
              <a:buChar char="•"/>
            </a:pPr>
            <a:r>
              <a:rPr lang="fr-FR" sz="3200" b="1" dirty="0">
                <a:solidFill>
                  <a:srgbClr val="004617"/>
                </a:solidFill>
                <a:latin typeface="Open Sans Light" pitchFamily="34" charset="0"/>
              </a:rPr>
              <a:t>Innovation</a:t>
            </a:r>
          </a:p>
          <a:p>
            <a:pPr marL="0" lvl="2" indent="0">
              <a:spcBef>
                <a:spcPts val="500"/>
              </a:spcBef>
              <a:buSzPct val="80000"/>
            </a:pPr>
            <a:r>
              <a:rPr lang="fr-FR" sz="3200" dirty="0">
                <a:solidFill>
                  <a:srgbClr val="34373B"/>
                </a:solidFill>
                <a:latin typeface="Open Sans Light" pitchFamily="34" charset="0"/>
              </a:rPr>
              <a:t>		</a:t>
            </a:r>
            <a:r>
              <a:rPr lang="fr-FR" sz="2800" dirty="0">
                <a:solidFill>
                  <a:srgbClr val="34373B"/>
                </a:solidFill>
                <a:latin typeface="Open Sans Light" pitchFamily="34" charset="0"/>
              </a:rPr>
              <a:t>Ardèche </a:t>
            </a:r>
          </a:p>
          <a:p>
            <a:pPr marL="0" lvl="2" indent="0">
              <a:spcBef>
                <a:spcPts val="500"/>
              </a:spcBef>
              <a:buSzPct val="80000"/>
            </a:pPr>
            <a:r>
              <a:rPr lang="fr-FR" sz="2800" dirty="0">
                <a:solidFill>
                  <a:srgbClr val="34373B"/>
                </a:solidFill>
                <a:latin typeface="Open Sans Light" pitchFamily="34" charset="0"/>
              </a:rPr>
              <a:t>		Domaine de </a:t>
            </a:r>
            <a:r>
              <a:rPr lang="fr-FR" sz="2800" dirty="0" err="1" smtClean="0">
                <a:solidFill>
                  <a:srgbClr val="34373B"/>
                </a:solidFill>
                <a:latin typeface="Open Sans Light" pitchFamily="34" charset="0"/>
              </a:rPr>
              <a:t>Valmoissine</a:t>
            </a:r>
            <a:r>
              <a:rPr lang="fr-FR" sz="2800" dirty="0">
                <a:solidFill>
                  <a:srgbClr val="34373B"/>
                </a:solidFill>
                <a:latin typeface="Open Sans Light" pitchFamily="34" charset="0"/>
              </a:rPr>
              <a:t/>
            </a:r>
            <a:br>
              <a:rPr lang="fr-FR" sz="2800" dirty="0">
                <a:solidFill>
                  <a:srgbClr val="34373B"/>
                </a:solidFill>
                <a:latin typeface="Open Sans Light" pitchFamily="34" charset="0"/>
              </a:rPr>
            </a:br>
            <a:r>
              <a:rPr lang="fr-FR" sz="2800" dirty="0" smtClean="0">
                <a:solidFill>
                  <a:srgbClr val="34373B"/>
                </a:solidFill>
                <a:latin typeface="Open Sans Light" pitchFamily="34" charset="0"/>
              </a:rPr>
              <a:t>                  Les </a:t>
            </a:r>
            <a:r>
              <a:rPr lang="fr-FR" sz="2800" dirty="0">
                <a:solidFill>
                  <a:srgbClr val="34373B"/>
                </a:solidFill>
                <a:latin typeface="Open Sans Light" pitchFamily="34" charset="0"/>
              </a:rPr>
              <a:t>Pierres Dorées </a:t>
            </a: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Simonnet</a:t>
            </a:r>
            <a:r>
              <a:rPr lang="fr-FR" sz="2800" dirty="0">
                <a:solidFill>
                  <a:srgbClr val="34373B"/>
                </a:solidFill>
                <a:latin typeface="Open Sans Light" pitchFamily="34" charset="0"/>
              </a:rPr>
              <a:t>-Febvre, Chablis</a:t>
            </a:r>
          </a:p>
          <a:p>
            <a:pPr marL="0" lvl="2" indent="0">
              <a:spcBef>
                <a:spcPts val="500"/>
              </a:spcBef>
              <a:buSzPct val="80000"/>
            </a:pPr>
            <a:r>
              <a:rPr lang="fr-FR" sz="2800" dirty="0">
                <a:solidFill>
                  <a:srgbClr val="34373B"/>
                </a:solidFill>
                <a:latin typeface="Open Sans Light" pitchFamily="34" charset="0"/>
              </a:rPr>
              <a:t>		Henry </a:t>
            </a:r>
            <a:r>
              <a:rPr lang="fr-FR" sz="2800" dirty="0" err="1">
                <a:solidFill>
                  <a:srgbClr val="34373B"/>
                </a:solidFill>
                <a:latin typeface="Open Sans Light" pitchFamily="34" charset="0"/>
              </a:rPr>
              <a:t>Fessy</a:t>
            </a:r>
            <a:r>
              <a:rPr lang="fr-FR" sz="2800" dirty="0">
                <a:solidFill>
                  <a:srgbClr val="34373B"/>
                </a:solidFill>
                <a:latin typeface="Open Sans Light" pitchFamily="34" charset="0"/>
              </a:rPr>
              <a:t>, </a:t>
            </a:r>
            <a:r>
              <a:rPr lang="fr-FR" sz="2800" dirty="0" smtClean="0">
                <a:solidFill>
                  <a:srgbClr val="34373B"/>
                </a:solidFill>
                <a:latin typeface="Open Sans Light" pitchFamily="34" charset="0"/>
              </a:rPr>
              <a:t>Beaujolais</a:t>
            </a:r>
            <a:br>
              <a:rPr lang="fr-FR" sz="2800" dirty="0" smtClean="0">
                <a:solidFill>
                  <a:srgbClr val="34373B"/>
                </a:solidFill>
                <a:latin typeface="Open Sans Light" pitchFamily="34" charset="0"/>
              </a:rPr>
            </a:br>
            <a:r>
              <a:rPr lang="fr-FR" sz="3200" b="1" dirty="0" smtClean="0">
                <a:solidFill>
                  <a:srgbClr val="004617"/>
                </a:solidFill>
                <a:latin typeface="Open Sans Light" pitchFamily="34" charset="0"/>
              </a:rPr>
              <a:t>Perfection</a:t>
            </a:r>
            <a:endParaRPr lang="fr-FR" sz="3200" b="1" dirty="0">
              <a:solidFill>
                <a:srgbClr val="004617"/>
              </a:solidFill>
              <a:latin typeface="Open Sans Light" pitchFamily="34" charset="0"/>
            </a:endParaRPr>
          </a:p>
          <a:p>
            <a:pPr marL="0" lvl="2" indent="0">
              <a:spcBef>
                <a:spcPts val="500"/>
              </a:spcBef>
              <a:buSzPct val="80000"/>
            </a:pPr>
            <a:r>
              <a:rPr lang="fr-FR" sz="3200" dirty="0">
                <a:solidFill>
                  <a:srgbClr val="34373B"/>
                </a:solidFill>
                <a:latin typeface="Open Sans Light" pitchFamily="34" charset="0"/>
              </a:rPr>
              <a:t>		</a:t>
            </a:r>
            <a:r>
              <a:rPr lang="fr-FR" sz="2800" dirty="0" err="1">
                <a:solidFill>
                  <a:srgbClr val="34373B"/>
                </a:solidFill>
                <a:latin typeface="Open Sans Light" pitchFamily="34" charset="0"/>
              </a:rPr>
              <a:t>Sustainable</a:t>
            </a: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farming</a:t>
            </a: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Vine </a:t>
            </a:r>
            <a:r>
              <a:rPr lang="fr-FR" sz="2800" dirty="0" err="1">
                <a:solidFill>
                  <a:srgbClr val="34373B"/>
                </a:solidFill>
                <a:latin typeface="Open Sans Light" pitchFamily="34" charset="0"/>
              </a:rPr>
              <a:t>selection</a:t>
            </a: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Winemaking</a:t>
            </a:r>
            <a:r>
              <a:rPr lang="fr-FR" sz="2800" dirty="0">
                <a:solidFill>
                  <a:srgbClr val="34373B"/>
                </a:solidFill>
                <a:latin typeface="Open Sans Light" pitchFamily="34" charset="0"/>
              </a:rPr>
              <a:t> of </a:t>
            </a:r>
            <a:r>
              <a:rPr lang="fr-FR" sz="2800" dirty="0" err="1">
                <a:solidFill>
                  <a:srgbClr val="34373B"/>
                </a:solidFill>
                <a:latin typeface="Open Sans Light" pitchFamily="34" charset="0"/>
              </a:rPr>
              <a:t>our</a:t>
            </a: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red</a:t>
            </a:r>
            <a:r>
              <a:rPr lang="fr-FR" sz="2800" dirty="0">
                <a:solidFill>
                  <a:srgbClr val="34373B"/>
                </a:solidFill>
                <a:latin typeface="Open Sans Light" pitchFamily="34" charset="0"/>
              </a:rPr>
              <a:t> </a:t>
            </a:r>
            <a:r>
              <a:rPr lang="fr-FR" sz="2800" dirty="0" err="1">
                <a:solidFill>
                  <a:srgbClr val="34373B"/>
                </a:solidFill>
                <a:latin typeface="Open Sans Light" pitchFamily="34" charset="0"/>
              </a:rPr>
              <a:t>wines</a:t>
            </a:r>
            <a:endParaRPr lang="fr-FR" sz="2800" dirty="0">
              <a:solidFill>
                <a:srgbClr val="34373B"/>
              </a:solidFill>
              <a:latin typeface="Open Sans Light" pitchFamily="34" charset="0"/>
            </a:endParaRPr>
          </a:p>
          <a:p>
            <a:pPr marL="0" lvl="2" indent="0">
              <a:spcBef>
                <a:spcPts val="500"/>
              </a:spcBef>
              <a:buSzPct val="80000"/>
            </a:pPr>
            <a:r>
              <a:rPr lang="fr-FR" sz="3200" dirty="0">
                <a:solidFill>
                  <a:srgbClr val="34373B"/>
                </a:solidFill>
                <a:latin typeface="Open Sans Light" pitchFamily="34" charset="0"/>
              </a:rPr>
              <a:t>		</a:t>
            </a:r>
            <a:r>
              <a:rPr lang="fr-FR" sz="2800" dirty="0" err="1">
                <a:solidFill>
                  <a:srgbClr val="34373B"/>
                </a:solidFill>
                <a:latin typeface="Open Sans Light" pitchFamily="34" charset="0"/>
              </a:rPr>
              <a:t>Winemaking</a:t>
            </a:r>
            <a:r>
              <a:rPr lang="fr-FR" sz="2800" dirty="0">
                <a:solidFill>
                  <a:srgbClr val="34373B"/>
                </a:solidFill>
                <a:latin typeface="Open Sans Light" pitchFamily="34" charset="0"/>
              </a:rPr>
              <a:t> of </a:t>
            </a:r>
            <a:r>
              <a:rPr lang="fr-FR" sz="2800" dirty="0" err="1">
                <a:solidFill>
                  <a:srgbClr val="34373B"/>
                </a:solidFill>
                <a:latin typeface="Open Sans Light" pitchFamily="34" charset="0"/>
              </a:rPr>
              <a:t>our</a:t>
            </a:r>
            <a:r>
              <a:rPr lang="fr-FR" sz="2800" dirty="0">
                <a:solidFill>
                  <a:srgbClr val="34373B"/>
                </a:solidFill>
                <a:latin typeface="Open Sans Light" pitchFamily="34" charset="0"/>
              </a:rPr>
              <a:t> white </a:t>
            </a:r>
            <a:r>
              <a:rPr lang="fr-FR" sz="2800" dirty="0" err="1">
                <a:solidFill>
                  <a:srgbClr val="34373B"/>
                </a:solidFill>
                <a:latin typeface="Open Sans Light" pitchFamily="34" charset="0"/>
              </a:rPr>
              <a:t>wines</a:t>
            </a:r>
            <a:endParaRPr lang="fr-FR" sz="2400" dirty="0">
              <a:solidFill>
                <a:srgbClr val="7F7F7F"/>
              </a:solidFill>
              <a:latin typeface="Open Sans Light" pitchFamily="34" charset="0"/>
            </a:endParaRPr>
          </a:p>
          <a:p>
            <a:pPr marL="725488" lvl="3" indent="-725488">
              <a:lnSpc>
                <a:spcPct val="150000"/>
              </a:lnSpc>
              <a:spcBef>
                <a:spcPts val="500"/>
              </a:spcBef>
              <a:buSzPct val="80000"/>
              <a:buFont typeface="Arial" pitchFamily="34" charset="0"/>
              <a:buChar char="•"/>
            </a:pPr>
            <a:r>
              <a:rPr lang="fr-FR" sz="3200" b="1" dirty="0">
                <a:solidFill>
                  <a:srgbClr val="004617"/>
                </a:solidFill>
                <a:latin typeface="Open Sans Light" pitchFamily="34" charset="0"/>
              </a:rPr>
              <a:t>Louis </a:t>
            </a:r>
            <a:r>
              <a:rPr lang="fr-FR" sz="3200" b="1" dirty="0" err="1">
                <a:solidFill>
                  <a:srgbClr val="004617"/>
                </a:solidFill>
                <a:latin typeface="Open Sans Light" pitchFamily="34" charset="0"/>
              </a:rPr>
              <a:t>Latour</a:t>
            </a:r>
            <a:r>
              <a:rPr lang="fr-FR" sz="3200" b="1" dirty="0">
                <a:solidFill>
                  <a:srgbClr val="004617"/>
                </a:solidFill>
                <a:latin typeface="Open Sans Light" pitchFamily="34" charset="0"/>
              </a:rPr>
              <a:t> in 9 points</a:t>
            </a:r>
            <a:endParaRPr lang="fr-FR" sz="1400" dirty="0"/>
          </a:p>
          <a:p>
            <a:pPr marL="0" lvl="2" indent="0">
              <a:spcBef>
                <a:spcPts val="500"/>
              </a:spcBef>
              <a:buSzPct val="80000"/>
            </a:pPr>
            <a:endParaRPr lang="fr-FR" sz="2800" dirty="0">
              <a:solidFill>
                <a:srgbClr val="34373B"/>
              </a:solidFill>
              <a:latin typeface="Open Sans Light" pitchFamily="34" charset="0"/>
            </a:endParaRPr>
          </a:p>
          <a:p>
            <a:pPr marL="0" lvl="2" indent="0">
              <a:spcBef>
                <a:spcPts val="500"/>
              </a:spcBef>
              <a:buSzPct val="80000"/>
            </a:pPr>
            <a:r>
              <a:rPr lang="fr-FR" sz="2800" dirty="0">
                <a:solidFill>
                  <a:srgbClr val="34373B"/>
                </a:solidFill>
                <a:latin typeface="Open Sans Light" pitchFamily="34" charset="0"/>
              </a:rPr>
              <a:t>		</a:t>
            </a:r>
            <a:endParaRPr lang="fr-FR" sz="1400" dirty="0"/>
          </a:p>
        </p:txBody>
      </p:sp>
      <p:sp>
        <p:nvSpPr>
          <p:cNvPr id="18" name="ZoneTexte 17"/>
          <p:cNvSpPr txBox="1"/>
          <p:nvPr/>
        </p:nvSpPr>
        <p:spPr>
          <a:xfrm>
            <a:off x="-93663" y="3963988"/>
            <a:ext cx="16671926" cy="2657475"/>
          </a:xfrm>
          <a:prstGeom prst="rect">
            <a:avLst/>
          </a:prstGeom>
          <a:solidFill>
            <a:schemeClr val="bg2">
              <a:lumMod val="10000"/>
              <a:alpha val="36000"/>
            </a:schemeClr>
          </a:solid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16600" kern="0" dirty="0">
                <a:solidFill>
                  <a:schemeClr val="bg1">
                    <a:lumMod val="95000"/>
                  </a:schemeClr>
                </a:solidFill>
                <a:latin typeface="Lucia BT" panose="030302020405070D0405" pitchFamily="66" charset="0"/>
                <a:ea typeface="Open Sans Semibold" pitchFamily="34" charset="0"/>
                <a:cs typeface="Open Sans Semibold" pitchFamily="34" charset="0"/>
              </a:rPr>
              <a:t>	           </a:t>
            </a:r>
            <a:r>
              <a:rPr lang="fr-FR" sz="6600" kern="0" dirty="0">
                <a:solidFill>
                  <a:schemeClr val="bg1">
                    <a:lumMod val="95000"/>
                  </a:schemeClr>
                </a:solidFill>
                <a:latin typeface="Open Sans Light" pitchFamily="34" charset="0"/>
                <a:ea typeface="Open Sans Light" pitchFamily="34" charset="0"/>
                <a:cs typeface="Open Sans Light" pitchFamily="34" charset="0"/>
              </a:rPr>
              <a:t>2. Maison Louis </a:t>
            </a:r>
            <a:r>
              <a:rPr lang="fr-FR" sz="6600" kern="0" dirty="0" err="1">
                <a:solidFill>
                  <a:schemeClr val="bg1">
                    <a:lumMod val="95000"/>
                  </a:schemeClr>
                </a:solidFill>
                <a:latin typeface="Open Sans Light" pitchFamily="34" charset="0"/>
                <a:ea typeface="Open Sans Light" pitchFamily="34" charset="0"/>
                <a:cs typeface="Open Sans Light" pitchFamily="34" charset="0"/>
              </a:rPr>
              <a:t>Latour</a:t>
            </a:r>
            <a:endParaRPr lang="fr-FR" sz="6600" kern="0" dirty="0">
              <a:solidFill>
                <a:schemeClr val="bg1">
                  <a:lumMod val="95000"/>
                </a:schemeClr>
              </a:solidFill>
              <a:latin typeface="Open Sans Light" pitchFamily="34" charset="0"/>
              <a:ea typeface="Open Sans Light" pitchFamily="34" charset="0"/>
              <a:cs typeface="Open Sans Light" pitchFamily="34" charset="0"/>
            </a:endParaRPr>
          </a:p>
        </p:txBody>
      </p:sp>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759"/>
          <p:cNvSpPr>
            <a:spLocks noGrp="1"/>
          </p:cNvSpPr>
          <p:nvPr>
            <p:ph type="sldNum" sz="quarter" idx="10"/>
          </p:nvPr>
        </p:nvSpPr>
        <p:spPr>
          <a:xfrm>
            <a:off x="23710900" y="13239750"/>
            <a:ext cx="346075" cy="381000"/>
          </a:xfrm>
          <a:noFill/>
        </p:spPr>
        <p:txBody>
          <a:bodyPr/>
          <a:lstStyle/>
          <a:p>
            <a:fld id="{8C35E4C4-E950-48E8-9376-4D1727EEF1C1}" type="slidenum">
              <a:rPr lang="fr-FR" altLang="fr-FR" sz="1600" smtClean="0"/>
              <a:pPr/>
              <a:t>18</a:t>
            </a:fld>
            <a:endParaRPr lang="fr-FR" altLang="fr-FR" sz="1600"/>
          </a:p>
        </p:txBody>
      </p:sp>
      <p:pic>
        <p:nvPicPr>
          <p:cNvPr id="20483"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0484"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0485" name="Shape 303"/>
          <p:cNvSpPr>
            <a:spLocks noChangeShapeType="1"/>
          </p:cNvSpPr>
          <p:nvPr/>
        </p:nvSpPr>
        <p:spPr bwMode="auto">
          <a:xfrm>
            <a:off x="17129125" y="4352925"/>
            <a:ext cx="3114675"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0486" name="Shape 304"/>
          <p:cNvSpPr>
            <a:spLocks noChangeArrowheads="1"/>
          </p:cNvSpPr>
          <p:nvPr/>
        </p:nvSpPr>
        <p:spPr bwMode="auto">
          <a:xfrm>
            <a:off x="15790863" y="3597275"/>
            <a:ext cx="5791200" cy="430213"/>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Louis Latour Family</a:t>
            </a:r>
          </a:p>
        </p:txBody>
      </p:sp>
      <p:sp>
        <p:nvSpPr>
          <p:cNvPr id="20487" name="Shape 302"/>
          <p:cNvSpPr>
            <a:spLocks noChangeArrowheads="1"/>
          </p:cNvSpPr>
          <p:nvPr/>
        </p:nvSpPr>
        <p:spPr bwMode="auto">
          <a:xfrm>
            <a:off x="16316325" y="2800350"/>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Tradition</a:t>
            </a:r>
          </a:p>
        </p:txBody>
      </p:sp>
      <p:sp>
        <p:nvSpPr>
          <p:cNvPr id="20488"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Tradition – Louis Latour Family</a:t>
            </a:r>
          </a:p>
        </p:txBody>
      </p:sp>
      <p:sp>
        <p:nvSpPr>
          <p:cNvPr id="20489" name="Shape 304"/>
          <p:cNvSpPr>
            <a:spLocks noChangeArrowheads="1"/>
          </p:cNvSpPr>
          <p:nvPr/>
        </p:nvSpPr>
        <p:spPr bwMode="auto">
          <a:xfrm>
            <a:off x="13495338" y="4784725"/>
            <a:ext cx="10383837" cy="7910513"/>
          </a:xfrm>
          <a:prstGeom prst="rect">
            <a:avLst/>
          </a:prstGeom>
          <a:noFill/>
          <a:ln w="9525">
            <a:noFill/>
            <a:miter lim="800000"/>
            <a:headEnd/>
            <a:tailEnd/>
          </a:ln>
        </p:spPr>
        <p:txBody>
          <a:bodyPr lIns="0" tIns="0" rIns="0" bIns="0" anchor="ctr">
            <a:spAutoFit/>
          </a:bodyPr>
          <a:lstStyle/>
          <a:p>
            <a:pPr marL="571500" indent="-571500">
              <a:spcBef>
                <a:spcPts val="1200"/>
              </a:spcBef>
              <a:buFont typeface="Arial" pitchFamily="34" charset="0"/>
              <a:buChar char="•"/>
            </a:pPr>
            <a:r>
              <a:rPr lang="en-GB" altLang="zh-CN" sz="3200">
                <a:solidFill>
                  <a:srgbClr val="3E4247"/>
                </a:solidFill>
                <a:latin typeface="Open Sans Light" pitchFamily="34" charset="0"/>
              </a:rPr>
              <a:t>Founded in </a:t>
            </a:r>
            <a:r>
              <a:rPr lang="en-GB" altLang="zh-CN" sz="3200" b="1">
                <a:solidFill>
                  <a:srgbClr val="3E4247"/>
                </a:solidFill>
                <a:latin typeface="Open Sans Light" pitchFamily="34" charset="0"/>
              </a:rPr>
              <a:t>1797</a:t>
            </a:r>
            <a:endParaRPr lang="en-GB" altLang="zh-CN" sz="3200">
              <a:solidFill>
                <a:srgbClr val="3E4247"/>
              </a:solidFill>
              <a:latin typeface="Open Sans Light" pitchFamily="34" charset="0"/>
            </a:endParaRPr>
          </a:p>
          <a:p>
            <a:pPr marL="571500" indent="-571500">
              <a:lnSpc>
                <a:spcPct val="150000"/>
              </a:lnSpc>
              <a:spcBef>
                <a:spcPts val="1200"/>
              </a:spcBef>
              <a:buFont typeface="Arial" pitchFamily="34" charset="0"/>
              <a:buChar char="•"/>
            </a:pPr>
            <a:r>
              <a:rPr lang="en-GB" altLang="zh-CN" sz="3200" b="1">
                <a:solidFill>
                  <a:srgbClr val="3E4247"/>
                </a:solidFill>
                <a:latin typeface="Open Sans Light" pitchFamily="34" charset="0"/>
              </a:rPr>
              <a:t>Louis-Fabrice Latour</a:t>
            </a:r>
            <a:r>
              <a:rPr lang="en-GB" altLang="zh-CN" sz="3200">
                <a:solidFill>
                  <a:srgbClr val="3E4247"/>
                </a:solidFill>
                <a:latin typeface="Open Sans Light" pitchFamily="34" charset="0"/>
              </a:rPr>
              <a:t>, 11</a:t>
            </a:r>
            <a:r>
              <a:rPr lang="en-GB" altLang="zh-CN" sz="3200" baseline="30000">
                <a:solidFill>
                  <a:srgbClr val="3E4247"/>
                </a:solidFill>
                <a:latin typeface="Open Sans Light" pitchFamily="34" charset="0"/>
              </a:rPr>
              <a:t>th</a:t>
            </a:r>
            <a:r>
              <a:rPr lang="en-GB" altLang="zh-CN" sz="3200">
                <a:solidFill>
                  <a:srgbClr val="3E4247"/>
                </a:solidFill>
                <a:latin typeface="Open Sans Light" pitchFamily="34" charset="0"/>
              </a:rPr>
              <a:t> generation, </a:t>
            </a:r>
            <a:r>
              <a:rPr lang="en-GB" altLang="zh-CN" sz="3200" b="1">
                <a:solidFill>
                  <a:srgbClr val="3E4247"/>
                </a:solidFill>
                <a:latin typeface="Open Sans Light" pitchFamily="34" charset="0"/>
              </a:rPr>
              <a:t>owner and CEO</a:t>
            </a:r>
          </a:p>
          <a:p>
            <a:pPr marL="571500" indent="-571500">
              <a:lnSpc>
                <a:spcPct val="150000"/>
              </a:lnSpc>
              <a:spcBef>
                <a:spcPts val="1200"/>
              </a:spcBef>
              <a:buFont typeface="Arial" pitchFamily="34" charset="0"/>
              <a:buChar char="•"/>
            </a:pPr>
            <a:r>
              <a:rPr lang="en-GB" altLang="zh-CN" sz="3200" b="1">
                <a:solidFill>
                  <a:srgbClr val="3E4247"/>
                </a:solidFill>
                <a:latin typeface="Open Sans Light" pitchFamily="34" charset="0"/>
              </a:rPr>
              <a:t>Domaine Louis Latour: 48 hectares </a:t>
            </a:r>
            <a:r>
              <a:rPr lang="en-GB" altLang="zh-CN" sz="3200">
                <a:solidFill>
                  <a:srgbClr val="3E4247"/>
                </a:solidFill>
                <a:latin typeface="Open Sans Light" pitchFamily="34" charset="0"/>
              </a:rPr>
              <a:t>including 27 of Grands Crus</a:t>
            </a:r>
          </a:p>
          <a:p>
            <a:pPr marL="571500" indent="-571500">
              <a:lnSpc>
                <a:spcPct val="150000"/>
              </a:lnSpc>
              <a:spcBef>
                <a:spcPts val="1200"/>
              </a:spcBef>
              <a:buFont typeface="Arial" pitchFamily="34" charset="0"/>
              <a:buChar char="•"/>
            </a:pPr>
            <a:r>
              <a:rPr lang="en-GB" altLang="zh-CN" sz="3200" b="1">
                <a:solidFill>
                  <a:srgbClr val="3E4247"/>
                </a:solidFill>
                <a:latin typeface="Open Sans Light" pitchFamily="34" charset="0"/>
              </a:rPr>
              <a:t>Largest owner and seller of Grand Cru </a:t>
            </a:r>
            <a:r>
              <a:rPr lang="en-GB" altLang="zh-CN" sz="3200">
                <a:solidFill>
                  <a:srgbClr val="3E4247"/>
                </a:solidFill>
                <a:latin typeface="Open Sans Light" pitchFamily="34" charset="0"/>
              </a:rPr>
              <a:t>wines in Burgundy</a:t>
            </a:r>
          </a:p>
          <a:p>
            <a:pPr marL="571500" indent="-571500">
              <a:lnSpc>
                <a:spcPct val="150000"/>
              </a:lnSpc>
              <a:spcBef>
                <a:spcPts val="1200"/>
              </a:spcBef>
              <a:buFont typeface="Arial" pitchFamily="34" charset="0"/>
              <a:buChar char="•"/>
            </a:pPr>
            <a:r>
              <a:rPr lang="en-GB" altLang="zh-CN" sz="3200">
                <a:solidFill>
                  <a:srgbClr val="3E4247"/>
                </a:solidFill>
                <a:latin typeface="Open Sans Light" pitchFamily="34" charset="0"/>
              </a:rPr>
              <a:t>Highly </a:t>
            </a:r>
            <a:r>
              <a:rPr lang="en-GB" altLang="zh-CN" sz="3200" b="1">
                <a:solidFill>
                  <a:srgbClr val="3E4247"/>
                </a:solidFill>
                <a:latin typeface="Open Sans Light" pitchFamily="34" charset="0"/>
              </a:rPr>
              <a:t>respected brand</a:t>
            </a:r>
          </a:p>
          <a:p>
            <a:pPr marL="571500" indent="-571500">
              <a:lnSpc>
                <a:spcPct val="150000"/>
              </a:lnSpc>
              <a:spcBef>
                <a:spcPts val="1200"/>
              </a:spcBef>
              <a:buFont typeface="Arial" pitchFamily="34" charset="0"/>
              <a:buChar char="•"/>
            </a:pPr>
            <a:r>
              <a:rPr lang="en-GB" altLang="zh-CN" sz="3200">
                <a:solidFill>
                  <a:srgbClr val="3E4247"/>
                </a:solidFill>
                <a:latin typeface="Open Sans Light" pitchFamily="34" charset="0"/>
              </a:rPr>
              <a:t>In house Printer &amp; Cooperage</a:t>
            </a:r>
          </a:p>
          <a:p>
            <a:pPr marL="571500" indent="-571500">
              <a:lnSpc>
                <a:spcPct val="150000"/>
              </a:lnSpc>
              <a:spcBef>
                <a:spcPts val="1200"/>
              </a:spcBef>
              <a:buFont typeface="Arial" pitchFamily="34" charset="0"/>
              <a:buChar char="•"/>
            </a:pPr>
            <a:r>
              <a:rPr lang="en-GB" altLang="zh-CN" sz="3200" b="1">
                <a:solidFill>
                  <a:srgbClr val="3E4247"/>
                </a:solidFill>
                <a:latin typeface="Open Sans Light" pitchFamily="34" charset="0"/>
              </a:rPr>
              <a:t>An historic range </a:t>
            </a:r>
            <a:r>
              <a:rPr lang="en-GB" altLang="zh-CN" sz="3200">
                <a:solidFill>
                  <a:srgbClr val="3E4247"/>
                </a:solidFill>
                <a:latin typeface="Open Sans Light" pitchFamily="34" charset="0"/>
              </a:rPr>
              <a:t>of more than </a:t>
            </a:r>
            <a:r>
              <a:rPr lang="en-GB" altLang="zh-CN" sz="3200" b="1">
                <a:solidFill>
                  <a:srgbClr val="3E4247"/>
                </a:solidFill>
                <a:latin typeface="Open Sans Light" pitchFamily="34" charset="0"/>
              </a:rPr>
              <a:t>130 Appellations </a:t>
            </a:r>
          </a:p>
          <a:p>
            <a:pPr marL="571500" indent="-571500">
              <a:spcBef>
                <a:spcPts val="1200"/>
              </a:spcBef>
            </a:pPr>
            <a:endParaRPr lang="fr-FR" sz="2800">
              <a:solidFill>
                <a:srgbClr val="303546"/>
              </a:solidFill>
              <a:latin typeface="Open Sans Light" pitchFamily="34" charset="0"/>
              <a:sym typeface="Open Sans Light" pitchFamily="34" charset="0"/>
            </a:endParaRPr>
          </a:p>
        </p:txBody>
      </p:sp>
      <p:pic>
        <p:nvPicPr>
          <p:cNvPr id="20490" name="Picture 13" descr="X:\ANGLAIS\PHOTOTHEQUE\Portraits\LFL\2013 LFL par Leif Carlsson\LC_13_190032 photo by Leif Carlsson.jpg"/>
          <p:cNvPicPr>
            <a:picLocks noChangeAspect="1" noChangeArrowheads="1"/>
          </p:cNvPicPr>
          <p:nvPr/>
        </p:nvPicPr>
        <p:blipFill>
          <a:blip r:embed="rId4" cstate="print"/>
          <a:srcRect l="3751" r="3751"/>
          <a:stretch>
            <a:fillRect/>
          </a:stretch>
        </p:blipFill>
        <p:spPr bwMode="auto">
          <a:xfrm>
            <a:off x="-63500" y="2212975"/>
            <a:ext cx="13168313" cy="10745788"/>
          </a:xfrm>
          <a:prstGeom prst="rect">
            <a:avLst/>
          </a:prstGeom>
          <a:noFill/>
          <a:ln w="9525">
            <a:noFill/>
            <a:miter lim="800000"/>
            <a:headEnd/>
            <a:tailEnd/>
          </a:ln>
        </p:spPr>
      </p:pic>
      <p:sp>
        <p:nvSpPr>
          <p:cNvPr id="2049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759"/>
          <p:cNvSpPr>
            <a:spLocks noGrp="1"/>
          </p:cNvSpPr>
          <p:nvPr>
            <p:ph type="sldNum" sz="quarter" idx="10"/>
          </p:nvPr>
        </p:nvSpPr>
        <p:spPr>
          <a:xfrm>
            <a:off x="23710900" y="13239750"/>
            <a:ext cx="346075" cy="381000"/>
          </a:xfrm>
          <a:noFill/>
        </p:spPr>
        <p:txBody>
          <a:bodyPr/>
          <a:lstStyle/>
          <a:p>
            <a:fld id="{405DC275-C681-4B6C-B2DA-5BEC744C1C06}" type="slidenum">
              <a:rPr lang="fr-FR" altLang="fr-FR" sz="1600" smtClean="0"/>
              <a:pPr/>
              <a:t>19</a:t>
            </a:fld>
            <a:endParaRPr lang="fr-FR" altLang="fr-FR" sz="1600"/>
          </a:p>
        </p:txBody>
      </p:sp>
      <p:pic>
        <p:nvPicPr>
          <p:cNvPr id="21507"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1508"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1509" name="Shape 303"/>
          <p:cNvSpPr>
            <a:spLocks noChangeShapeType="1"/>
          </p:cNvSpPr>
          <p:nvPr/>
        </p:nvSpPr>
        <p:spPr bwMode="auto">
          <a:xfrm>
            <a:off x="17349788" y="4475163"/>
            <a:ext cx="3114675"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1510" name="Shape 304"/>
          <p:cNvSpPr>
            <a:spLocks noChangeArrowheads="1"/>
          </p:cNvSpPr>
          <p:nvPr/>
        </p:nvSpPr>
        <p:spPr bwMode="auto">
          <a:xfrm>
            <a:off x="16044863" y="3524250"/>
            <a:ext cx="5791200" cy="430213"/>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Louis Latour Family</a:t>
            </a:r>
          </a:p>
        </p:txBody>
      </p:sp>
      <p:sp>
        <p:nvSpPr>
          <p:cNvPr id="21511" name="Shape 302"/>
          <p:cNvSpPr>
            <a:spLocks noChangeArrowheads="1"/>
          </p:cNvSpPr>
          <p:nvPr/>
        </p:nvSpPr>
        <p:spPr bwMode="auto">
          <a:xfrm>
            <a:off x="16568738" y="2720975"/>
            <a:ext cx="4741862"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Tradition</a:t>
            </a:r>
          </a:p>
        </p:txBody>
      </p:sp>
      <p:sp>
        <p:nvSpPr>
          <p:cNvPr id="21512"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Tradition - Louis Latour Family</a:t>
            </a:r>
          </a:p>
        </p:txBody>
      </p:sp>
      <p:sp>
        <p:nvSpPr>
          <p:cNvPr id="21513" name="Shape 304"/>
          <p:cNvSpPr>
            <a:spLocks noChangeArrowheads="1"/>
          </p:cNvSpPr>
          <p:nvPr/>
        </p:nvSpPr>
        <p:spPr bwMode="auto">
          <a:xfrm>
            <a:off x="14062075" y="5111750"/>
            <a:ext cx="10164763" cy="7326313"/>
          </a:xfrm>
          <a:prstGeom prst="rect">
            <a:avLst/>
          </a:prstGeom>
          <a:noFill/>
          <a:ln w="12700">
            <a:noFill/>
            <a:miter lim="400000"/>
            <a:headEnd/>
            <a:tailEnd/>
          </a:ln>
        </p:spPr>
        <p:txBody>
          <a:bodyPr lIns="0" tIns="0" rIns="0" bIns="0" anchor="ctr">
            <a:spAutoFit/>
          </a:bodyPr>
          <a:lstStyle/>
          <a:p>
            <a:pPr marL="571500" indent="-571500">
              <a:spcBef>
                <a:spcPts val="1200"/>
              </a:spcBef>
              <a:spcAft>
                <a:spcPts val="600"/>
              </a:spcAft>
              <a:buFont typeface="Arial" pitchFamily="34" charset="0"/>
              <a:buChar char="•"/>
            </a:pPr>
            <a:r>
              <a:rPr lang="fr-FR" altLang="zh-CN" sz="3400">
                <a:solidFill>
                  <a:srgbClr val="3E4247"/>
                </a:solidFill>
                <a:latin typeface="Open Sans Light" pitchFamily="34" charset="0"/>
              </a:rPr>
              <a:t>Founded in 1797 Maison Louis Latour’s </a:t>
            </a:r>
            <a:r>
              <a:rPr lang="fr-FR" altLang="zh-CN" sz="3400" b="1">
                <a:solidFill>
                  <a:srgbClr val="3E4247"/>
                </a:solidFill>
                <a:latin typeface="Open Sans Light" pitchFamily="34" charset="0"/>
              </a:rPr>
              <a:t>origins </a:t>
            </a:r>
            <a:r>
              <a:rPr lang="fr-FR" altLang="zh-CN" sz="3400">
                <a:solidFill>
                  <a:srgbClr val="3E4247"/>
                </a:solidFill>
                <a:latin typeface="Open Sans Light" pitchFamily="34" charset="0"/>
              </a:rPr>
              <a:t>stretch as far back as </a:t>
            </a:r>
            <a:r>
              <a:rPr lang="fr-FR" altLang="zh-CN" sz="3400" b="1">
                <a:solidFill>
                  <a:srgbClr val="3E4247"/>
                </a:solidFill>
                <a:latin typeface="Open Sans Light" pitchFamily="34" charset="0"/>
              </a:rPr>
              <a:t>1768</a:t>
            </a:r>
            <a:r>
              <a:rPr lang="fr-FR" altLang="zh-CN" sz="3400">
                <a:solidFill>
                  <a:srgbClr val="3E4247"/>
                </a:solidFill>
                <a:latin typeface="Open Sans Light" pitchFamily="34" charset="0"/>
              </a:rPr>
              <a:t> in the village of     </a:t>
            </a:r>
            <a:r>
              <a:rPr lang="fr-FR" altLang="zh-CN" sz="3400" b="1">
                <a:solidFill>
                  <a:srgbClr val="3E4247"/>
                </a:solidFill>
                <a:latin typeface="Open Sans Light" pitchFamily="34" charset="0"/>
              </a:rPr>
              <a:t>Aloxe-Corton</a:t>
            </a:r>
          </a:p>
          <a:p>
            <a:pPr marL="571500" indent="-571500">
              <a:spcBef>
                <a:spcPts val="1200"/>
              </a:spcBef>
              <a:spcAft>
                <a:spcPts val="600"/>
              </a:spcAft>
              <a:buFont typeface="Arial" pitchFamily="34" charset="0"/>
              <a:buChar char="•"/>
            </a:pPr>
            <a:r>
              <a:rPr lang="fr-FR" altLang="zh-CN" sz="3400">
                <a:solidFill>
                  <a:srgbClr val="3E4247"/>
                </a:solidFill>
                <a:latin typeface="Open Sans Light" pitchFamily="34" charset="0"/>
              </a:rPr>
              <a:t>We are one of the </a:t>
            </a:r>
            <a:r>
              <a:rPr lang="fr-FR" altLang="zh-CN" sz="3400" b="1">
                <a:solidFill>
                  <a:srgbClr val="3E4247"/>
                </a:solidFill>
                <a:latin typeface="Open Sans Light" pitchFamily="34" charset="0"/>
              </a:rPr>
              <a:t>last few truly independent </a:t>
            </a:r>
            <a:r>
              <a:rPr lang="fr-FR" altLang="zh-CN" sz="3400">
                <a:solidFill>
                  <a:srgbClr val="3E4247"/>
                </a:solidFill>
                <a:latin typeface="Open Sans Light" pitchFamily="34" charset="0"/>
              </a:rPr>
              <a:t>Burgundy brands remaining</a:t>
            </a:r>
            <a:endParaRPr lang="en-US" altLang="zh-CN" sz="3400">
              <a:solidFill>
                <a:srgbClr val="3E4247"/>
              </a:solidFill>
              <a:latin typeface="Open Sans Light" pitchFamily="34" charset="0"/>
            </a:endParaRPr>
          </a:p>
          <a:p>
            <a:pPr marL="571500" indent="-571500">
              <a:spcBef>
                <a:spcPts val="1200"/>
              </a:spcBef>
              <a:spcAft>
                <a:spcPts val="600"/>
              </a:spcAft>
              <a:buFont typeface="Arial" pitchFamily="34" charset="0"/>
              <a:buChar char="•"/>
            </a:pPr>
            <a:r>
              <a:rPr lang="fr-FR" altLang="zh-CN" sz="3400">
                <a:solidFill>
                  <a:srgbClr val="3E4247"/>
                </a:solidFill>
                <a:latin typeface="Open Sans Light" pitchFamily="34" charset="0"/>
              </a:rPr>
              <a:t>Louis-Fabrice Latour is the </a:t>
            </a:r>
            <a:r>
              <a:rPr lang="fr-FR" altLang="zh-CN" sz="3400" b="1">
                <a:solidFill>
                  <a:srgbClr val="3E4247"/>
                </a:solidFill>
                <a:latin typeface="Open Sans Light" pitchFamily="34" charset="0"/>
              </a:rPr>
              <a:t>11th generation </a:t>
            </a:r>
            <a:r>
              <a:rPr lang="fr-FR" altLang="zh-CN" sz="3400">
                <a:solidFill>
                  <a:srgbClr val="3E4247"/>
                </a:solidFill>
                <a:latin typeface="Open Sans Light" pitchFamily="34" charset="0"/>
              </a:rPr>
              <a:t>to run and manage the Maison since its foundation</a:t>
            </a:r>
          </a:p>
          <a:p>
            <a:pPr marL="571500" indent="-571500">
              <a:spcBef>
                <a:spcPts val="1200"/>
              </a:spcBef>
              <a:spcAft>
                <a:spcPts val="600"/>
              </a:spcAft>
              <a:buFont typeface="Arial" pitchFamily="34" charset="0"/>
              <a:buChar char="•"/>
            </a:pPr>
            <a:r>
              <a:rPr lang="fr-FR" altLang="zh-CN" sz="3400" b="1">
                <a:solidFill>
                  <a:srgbClr val="3E4247"/>
                </a:solidFill>
                <a:latin typeface="Open Sans Light" pitchFamily="34" charset="0"/>
              </a:rPr>
              <a:t>Corton-Charlemagne </a:t>
            </a:r>
            <a:r>
              <a:rPr lang="fr-FR" altLang="zh-CN" sz="3400">
                <a:solidFill>
                  <a:srgbClr val="3E4247"/>
                </a:solidFill>
                <a:latin typeface="Open Sans Light" pitchFamily="34" charset="0"/>
              </a:rPr>
              <a:t>and</a:t>
            </a:r>
            <a:r>
              <a:rPr lang="fr-FR" altLang="zh-CN" sz="3400" b="1">
                <a:solidFill>
                  <a:srgbClr val="3E4247"/>
                </a:solidFill>
                <a:latin typeface="Open Sans Light" pitchFamily="34" charset="0"/>
              </a:rPr>
              <a:t> Château Corton Grancey </a:t>
            </a:r>
            <a:r>
              <a:rPr lang="fr-FR" altLang="zh-CN" sz="3400">
                <a:solidFill>
                  <a:srgbClr val="3E4247"/>
                </a:solidFill>
                <a:latin typeface="Open Sans Light" pitchFamily="34" charset="0"/>
              </a:rPr>
              <a:t>are the flagship wines of Maison Latour</a:t>
            </a:r>
          </a:p>
          <a:p>
            <a:pPr marL="571500" indent="-571500">
              <a:spcBef>
                <a:spcPts val="1200"/>
              </a:spcBef>
              <a:buFont typeface="Arial" pitchFamily="34" charset="0"/>
              <a:buChar char="•"/>
            </a:pPr>
            <a:r>
              <a:rPr lang="en-US" altLang="zh-CN" sz="3400" b="1">
                <a:solidFill>
                  <a:srgbClr val="3E4247"/>
                </a:solidFill>
                <a:latin typeface="Open Sans Light" pitchFamily="34" charset="0"/>
              </a:rPr>
              <a:t>Family responsibilities </a:t>
            </a:r>
            <a:r>
              <a:rPr lang="en-US" altLang="zh-CN" sz="3400">
                <a:solidFill>
                  <a:srgbClr val="3E4247"/>
                </a:solidFill>
                <a:latin typeface="Open Sans Light" pitchFamily="34" charset="0"/>
              </a:rPr>
              <a:t>extended through time to the Hospices de Beaune, BIVB, FEVS</a:t>
            </a:r>
            <a:endParaRPr lang="fr-FR" altLang="zh-CN" sz="3400">
              <a:solidFill>
                <a:srgbClr val="3E4247"/>
              </a:solidFill>
              <a:latin typeface="Open Sans Light" pitchFamily="34" charset="0"/>
            </a:endParaRPr>
          </a:p>
          <a:p>
            <a:pPr marL="571500" indent="-571500" algn="ctr">
              <a:lnSpc>
                <a:spcPct val="150000"/>
              </a:lnSpc>
            </a:pPr>
            <a:endParaRPr lang="fr-FR" sz="2800">
              <a:solidFill>
                <a:srgbClr val="303546"/>
              </a:solidFill>
              <a:latin typeface="Open Sans Light" pitchFamily="34" charset="0"/>
              <a:sym typeface="Open Sans Light" pitchFamily="34" charset="0"/>
            </a:endParaRPr>
          </a:p>
        </p:txBody>
      </p:sp>
      <p:pic>
        <p:nvPicPr>
          <p:cNvPr id="21514" name="Picture 12" descr="U:\ANGLAIS\PHOTOTHEQUE\Photos divers photographes\2013 10 Serge Chapuis\Basse définition\Maison_L_LATOUR_058.jpg"/>
          <p:cNvPicPr>
            <a:picLocks noChangeAspect="1" noChangeArrowheads="1"/>
          </p:cNvPicPr>
          <p:nvPr/>
        </p:nvPicPr>
        <p:blipFill>
          <a:blip r:embed="rId4" cstate="print"/>
          <a:srcRect l="14629" t="1221" r="1443"/>
          <a:stretch>
            <a:fillRect/>
          </a:stretch>
        </p:blipFill>
        <p:spPr bwMode="auto">
          <a:xfrm>
            <a:off x="-11113" y="2222500"/>
            <a:ext cx="13581063" cy="10742613"/>
          </a:xfrm>
          <a:prstGeom prst="rect">
            <a:avLst/>
          </a:prstGeom>
          <a:noFill/>
          <a:ln w="9525">
            <a:noFill/>
            <a:miter lim="800000"/>
            <a:headEnd/>
            <a:tailEnd/>
          </a:ln>
        </p:spPr>
      </p:pic>
      <p:sp>
        <p:nvSpPr>
          <p:cNvPr id="21515"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U:\ANGLAIS\PHOTOTHEQUE\Photos divers photographes\2013 10 Serge Chapuis\Basse définition\Maison_L_LATOUR_190.jpg"/>
          <p:cNvPicPr>
            <a:picLocks noChangeAspect="1" noChangeArrowheads="1"/>
          </p:cNvPicPr>
          <p:nvPr/>
        </p:nvPicPr>
        <p:blipFill>
          <a:blip r:embed="rId3" cstate="print"/>
          <a:srcRect l="4684" t="8583" r="16541" b="26563"/>
          <a:stretch>
            <a:fillRect/>
          </a:stretch>
        </p:blipFill>
        <p:spPr bwMode="auto">
          <a:xfrm>
            <a:off x="0" y="2208213"/>
            <a:ext cx="17806988" cy="10750550"/>
          </a:xfrm>
          <a:prstGeom prst="rect">
            <a:avLst/>
          </a:prstGeom>
          <a:noFill/>
          <a:ln w="9525">
            <a:noFill/>
            <a:miter lim="800000"/>
            <a:headEnd/>
            <a:tailEnd/>
          </a:ln>
        </p:spPr>
      </p:pic>
      <p:sp>
        <p:nvSpPr>
          <p:cNvPr id="5123" name="Shape 759"/>
          <p:cNvSpPr>
            <a:spLocks noGrp="1"/>
          </p:cNvSpPr>
          <p:nvPr>
            <p:ph type="sldNum" sz="quarter" idx="10"/>
          </p:nvPr>
        </p:nvSpPr>
        <p:spPr>
          <a:xfrm>
            <a:off x="23710900" y="13239750"/>
            <a:ext cx="346075" cy="381000"/>
          </a:xfrm>
          <a:noFill/>
        </p:spPr>
        <p:txBody>
          <a:bodyPr/>
          <a:lstStyle/>
          <a:p>
            <a:fld id="{6E59C487-107A-4379-95AA-4131CD5B8408}" type="slidenum">
              <a:rPr lang="fr-FR" altLang="fr-FR" sz="1600" smtClean="0"/>
              <a:pPr/>
              <a:t>2</a:t>
            </a:fld>
            <a:endParaRPr lang="fr-FR" altLang="fr-FR" sz="1600"/>
          </a:p>
        </p:txBody>
      </p:sp>
      <p:sp>
        <p:nvSpPr>
          <p:cNvPr id="5124"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Table of contents</a:t>
            </a:r>
          </a:p>
        </p:txBody>
      </p:sp>
      <p:sp>
        <p:nvSpPr>
          <p:cNvPr id="5125"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dirty="0">
                <a:solidFill>
                  <a:srgbClr val="303546"/>
                </a:solidFill>
                <a:latin typeface="Open Sans Light" pitchFamily="34" charset="0"/>
                <a:sym typeface="Open Sans Light" pitchFamily="34" charset="0"/>
              </a:rPr>
              <a:t>Maison Louis </a:t>
            </a:r>
            <a:r>
              <a:rPr lang="fr-FR" altLang="fr-FR" sz="2300" dirty="0" err="1">
                <a:solidFill>
                  <a:srgbClr val="303546"/>
                </a:solidFill>
                <a:latin typeface="Open Sans Light" pitchFamily="34" charset="0"/>
                <a:sym typeface="Open Sans Light" pitchFamily="34" charset="0"/>
              </a:rPr>
              <a:t>Latour</a:t>
            </a:r>
            <a:r>
              <a:rPr lang="fr-FR" altLang="fr-FR" sz="2300" dirty="0">
                <a:solidFill>
                  <a:srgbClr val="303546"/>
                </a:solidFill>
                <a:latin typeface="Open Sans Light" pitchFamily="34" charset="0"/>
                <a:sym typeface="Open Sans Light" pitchFamily="34" charset="0"/>
              </a:rPr>
              <a:t> – General </a:t>
            </a:r>
            <a:r>
              <a:rPr lang="fr-FR" altLang="fr-FR" sz="2300" dirty="0" err="1">
                <a:solidFill>
                  <a:srgbClr val="303546"/>
                </a:solidFill>
                <a:latin typeface="Open Sans Light" pitchFamily="34" charset="0"/>
                <a:sym typeface="Open Sans Light" pitchFamily="34" charset="0"/>
              </a:rPr>
              <a:t>Presentation</a:t>
            </a:r>
            <a:endParaRPr lang="fr-FR" altLang="fr-FR" sz="2300" dirty="0">
              <a:solidFill>
                <a:srgbClr val="303546"/>
              </a:solidFill>
              <a:latin typeface="Open Sans Light" pitchFamily="34" charset="0"/>
              <a:sym typeface="Open Sans Light" pitchFamily="34" charset="0"/>
            </a:endParaRPr>
          </a:p>
        </p:txBody>
      </p:sp>
      <p:pic>
        <p:nvPicPr>
          <p:cNvPr id="5126" name="se7en.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2" name="ZoneTexte 11"/>
          <p:cNvSpPr txBox="1"/>
          <p:nvPr/>
        </p:nvSpPr>
        <p:spPr>
          <a:xfrm>
            <a:off x="18948400" y="4665663"/>
            <a:ext cx="5235575" cy="6204263"/>
          </a:xfrm>
          <a:prstGeom prst="rect">
            <a:avLst/>
          </a:prstGeom>
          <a:noFill/>
        </p:spPr>
        <p:txBody>
          <a:bodyPr>
            <a:spAutoFit/>
          </a:bodyPr>
          <a:lstStyle/>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Location</a:t>
            </a: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err="1">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Brief</a:t>
            </a: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200" b="1" dirty="0" err="1">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history</a:t>
            </a:r>
            <a:endPar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err="1">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Grape</a:t>
            </a: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200" b="1" dirty="0" err="1">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varieties</a:t>
            </a:r>
            <a:endPar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Terroir</a:t>
            </a: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5 </a:t>
            </a:r>
            <a:r>
              <a:rPr lang="fr-FR" sz="3200" b="1" dirty="0" err="1">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sub-regions</a:t>
            </a:r>
            <a:endPar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1" indent="0" defTabSz="914400" fontAlgn="auto">
              <a:spcBef>
                <a:spcPts val="500"/>
              </a:spcBef>
              <a:spcAft>
                <a:spcPts val="0"/>
              </a:spcAft>
              <a:buSzPct val="80000"/>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2800" dirty="0" err="1" smtClean="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Maps</a:t>
            </a:r>
            <a:endParaRPr lang="fr-FR"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Key figures</a:t>
            </a:r>
          </a:p>
          <a:p>
            <a:pPr marL="571500" lvl="1" indent="-571500" defTabSz="914400" fontAlgn="auto">
              <a:lnSpc>
                <a:spcPct val="150000"/>
              </a:lnSpc>
              <a:spcBef>
                <a:spcPts val="500"/>
              </a:spcBef>
              <a:spcAft>
                <a:spcPts val="0"/>
              </a:spcAft>
              <a:buSzPct val="80000"/>
              <a:buFont typeface="Arial" panose="020B0604020202020204" pitchFamily="34" charset="0"/>
              <a:buChar char="•"/>
              <a:defRPr/>
            </a:pPr>
            <a:r>
              <a:rPr lang="fr-FR" sz="3200" b="1" dirty="0">
                <a:solidFill>
                  <a:srgbClr val="004617"/>
                </a:solidFill>
                <a:latin typeface="Open Sans Light" panose="020B0306030504020204" pitchFamily="34" charset="0"/>
                <a:ea typeface="Open Sans Light" panose="020B0306030504020204" pitchFamily="34" charset="0"/>
                <a:cs typeface="Open Sans Light" panose="020B0306030504020204" pitchFamily="34" charset="0"/>
              </a:rPr>
              <a:t>The appellation system</a:t>
            </a:r>
          </a:p>
        </p:txBody>
      </p:sp>
      <p:sp>
        <p:nvSpPr>
          <p:cNvPr id="18" name="ZoneTexte 17"/>
          <p:cNvSpPr txBox="1"/>
          <p:nvPr/>
        </p:nvSpPr>
        <p:spPr>
          <a:xfrm>
            <a:off x="0" y="5211763"/>
            <a:ext cx="17783175" cy="2657475"/>
          </a:xfrm>
          <a:prstGeom prst="rect">
            <a:avLst/>
          </a:prstGeom>
          <a:solidFill>
            <a:schemeClr val="bg2">
              <a:lumMod val="10000"/>
              <a:alpha val="30000"/>
            </a:schemeClr>
          </a:solid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fr-FR" sz="16600" dirty="0">
                <a:solidFill>
                  <a:srgbClr val="F2F2F2"/>
                </a:solidFill>
                <a:latin typeface="Lucia BT" pitchFamily="66" charset="0"/>
              </a:rPr>
              <a:t>	 							</a:t>
            </a:r>
            <a:endParaRPr lang="fr-FR" sz="6600" dirty="0">
              <a:solidFill>
                <a:srgbClr val="F2F2F2"/>
              </a:solidFill>
              <a:latin typeface="Open Sans Light" pitchFamily="34" charset="0"/>
            </a:endParaRPr>
          </a:p>
        </p:txBody>
      </p:sp>
      <p:sp>
        <p:nvSpPr>
          <p:cNvPr id="2" name="ZoneTexte 1"/>
          <p:cNvSpPr txBox="1"/>
          <p:nvPr/>
        </p:nvSpPr>
        <p:spPr>
          <a:xfrm>
            <a:off x="11741150" y="2041525"/>
            <a:ext cx="9393238" cy="8715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a:solidFill>
                <a:srgbClr val="000000"/>
              </a:solidFill>
              <a:latin typeface="Helvetica Light"/>
            </a:endParaRPr>
          </a:p>
        </p:txBody>
      </p:sp>
      <p:sp>
        <p:nvSpPr>
          <p:cNvPr id="3" name="ZoneTexte 2"/>
          <p:cNvSpPr txBox="1"/>
          <p:nvPr/>
        </p:nvSpPr>
        <p:spPr>
          <a:xfrm>
            <a:off x="9857619" y="5402525"/>
            <a:ext cx="538102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fr-FR" sz="6600" b="0" i="0" u="none" strike="noStrike" cap="none" spc="0" normalizeH="0" baseline="0" dirty="0" smtClean="0">
                <a:ln>
                  <a:noFill/>
                </a:ln>
                <a:solidFill>
                  <a:schemeClr val="bg1"/>
                </a:solidFill>
                <a:effectLst/>
                <a:uFillTx/>
                <a:latin typeface="Open Sans Light" charset="0"/>
                <a:ea typeface="Open Sans Light" charset="0"/>
                <a:cs typeface="Open Sans Light" charset="0"/>
                <a:sym typeface="Helvetica Light"/>
              </a:rPr>
              <a:t>1. Bourgogne</a:t>
            </a:r>
            <a:endParaRPr kumimoji="0" lang="fr-FR" sz="6600" b="0" i="0" u="none" strike="noStrike" cap="none" spc="0" normalizeH="0" baseline="0" dirty="0">
              <a:ln>
                <a:noFill/>
              </a:ln>
              <a:solidFill>
                <a:schemeClr val="bg1"/>
              </a:solidFill>
              <a:effectLst/>
              <a:uFillTx/>
              <a:latin typeface="Open Sans Light" charset="0"/>
              <a:ea typeface="Open Sans Light" charset="0"/>
              <a:cs typeface="Open Sans Light" charset="0"/>
              <a:sym typeface="Helvetica Light"/>
            </a:endParaRPr>
          </a:p>
        </p:txBody>
      </p:sp>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759"/>
          <p:cNvSpPr>
            <a:spLocks noGrp="1"/>
          </p:cNvSpPr>
          <p:nvPr>
            <p:ph type="sldNum" sz="quarter" idx="10"/>
          </p:nvPr>
        </p:nvSpPr>
        <p:spPr>
          <a:xfrm>
            <a:off x="23710900" y="13239750"/>
            <a:ext cx="346075" cy="381000"/>
          </a:xfrm>
          <a:noFill/>
        </p:spPr>
        <p:txBody>
          <a:bodyPr/>
          <a:lstStyle/>
          <a:p>
            <a:fld id="{277E999B-7AC1-43AA-BC62-696B3BBD945D}" type="slidenum">
              <a:rPr lang="fr-FR" altLang="fr-FR" sz="1600" smtClean="0"/>
              <a:pPr/>
              <a:t>20</a:t>
            </a:fld>
            <a:endParaRPr lang="fr-FR" altLang="fr-FR" sz="1600"/>
          </a:p>
        </p:txBody>
      </p:sp>
      <p:pic>
        <p:nvPicPr>
          <p:cNvPr id="22531"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2532"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2533" name="Shape 1452"/>
          <p:cNvSpPr>
            <a:spLocks noChangeArrowheads="1"/>
          </p:cNvSpPr>
          <p:nvPr/>
        </p:nvSpPr>
        <p:spPr bwMode="auto">
          <a:xfrm>
            <a:off x="79057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Tradition - Our Wines</a:t>
            </a:r>
          </a:p>
        </p:txBody>
      </p:sp>
      <p:sp>
        <p:nvSpPr>
          <p:cNvPr id="2" name="ZoneTexte 1"/>
          <p:cNvSpPr txBox="1"/>
          <p:nvPr/>
        </p:nvSpPr>
        <p:spPr>
          <a:xfrm>
            <a:off x="10941050" y="4759325"/>
            <a:ext cx="13054013" cy="61499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457200" lvl="4" indent="-457200">
              <a:spcBef>
                <a:spcPts val="1800"/>
              </a:spcBef>
              <a:spcAft>
                <a:spcPts val="600"/>
              </a:spcAft>
              <a:buFont typeface="Arial" pitchFamily="34" charset="0"/>
              <a:buChar char="•"/>
              <a:defRPr/>
            </a:pPr>
            <a:r>
              <a:rPr lang="fr-FR" altLang="zh-CN" sz="3400" b="1">
                <a:solidFill>
                  <a:srgbClr val="3E4247"/>
                </a:solidFill>
                <a:latin typeface="Open Sans Light" pitchFamily="34" charset="0"/>
              </a:rPr>
              <a:t>We produce over 130 appellations </a:t>
            </a:r>
            <a:r>
              <a:rPr lang="fr-FR" altLang="zh-CN" sz="3400">
                <a:solidFill>
                  <a:srgbClr val="3E4247"/>
                </a:solidFill>
                <a:latin typeface="Open Sans Light" pitchFamily="34" charset="0"/>
              </a:rPr>
              <a:t>with high standards of quality</a:t>
            </a:r>
            <a:endParaRPr lang="fr-FR" altLang="zh-CN" sz="3400" b="1">
              <a:solidFill>
                <a:srgbClr val="3E4247"/>
              </a:solidFill>
              <a:latin typeface="Open Sans Light" pitchFamily="34" charset="0"/>
            </a:endParaRPr>
          </a:p>
          <a:p>
            <a:pPr marL="457200" indent="-457200">
              <a:spcBef>
                <a:spcPts val="1800"/>
              </a:spcBef>
              <a:spcAft>
                <a:spcPts val="600"/>
              </a:spcAft>
              <a:buFont typeface="Arial" pitchFamily="34" charset="0"/>
              <a:buChar char="•"/>
              <a:defRPr/>
            </a:pPr>
            <a:r>
              <a:rPr lang="fr-FR" altLang="zh-CN" sz="3400" b="1">
                <a:solidFill>
                  <a:srgbClr val="3E4247"/>
                </a:solidFill>
                <a:latin typeface="Open Sans Light" pitchFamily="34" charset="0"/>
              </a:rPr>
              <a:t>Modern</a:t>
            </a:r>
            <a:r>
              <a:rPr lang="fr-FR" altLang="zh-CN" sz="3400">
                <a:solidFill>
                  <a:srgbClr val="3E4247"/>
                </a:solidFill>
                <a:latin typeface="Open Sans Light" pitchFamily="34" charset="0"/>
              </a:rPr>
              <a:t> infrastructures and </a:t>
            </a:r>
            <a:r>
              <a:rPr lang="fr-FR" altLang="zh-CN" sz="3400" b="1">
                <a:solidFill>
                  <a:srgbClr val="3E4247"/>
                </a:solidFill>
                <a:latin typeface="Open Sans Light" pitchFamily="34" charset="0"/>
              </a:rPr>
              <a:t>traditional</a:t>
            </a:r>
            <a:r>
              <a:rPr lang="fr-FR" altLang="zh-CN" sz="3400">
                <a:solidFill>
                  <a:srgbClr val="3E4247"/>
                </a:solidFill>
                <a:latin typeface="Open Sans Light" pitchFamily="34" charset="0"/>
              </a:rPr>
              <a:t> winemaking, using gravity-fed vinification</a:t>
            </a:r>
          </a:p>
          <a:p>
            <a:pPr marL="457200" indent="-457200">
              <a:spcBef>
                <a:spcPts val="1800"/>
              </a:spcBef>
              <a:spcAft>
                <a:spcPts val="600"/>
              </a:spcAft>
              <a:buFont typeface="Arial" pitchFamily="34" charset="0"/>
              <a:buChar char="•"/>
              <a:defRPr/>
            </a:pPr>
            <a:r>
              <a:rPr lang="fr-FR" altLang="zh-CN" sz="3400">
                <a:solidFill>
                  <a:srgbClr val="3E4247"/>
                </a:solidFill>
                <a:latin typeface="Open Sans Light" pitchFamily="34" charset="0"/>
              </a:rPr>
              <a:t>Short and intense cuvaison</a:t>
            </a:r>
          </a:p>
          <a:p>
            <a:pPr marL="457200" indent="-457200">
              <a:spcBef>
                <a:spcPts val="1800"/>
              </a:spcBef>
              <a:spcAft>
                <a:spcPts val="600"/>
              </a:spcAft>
              <a:buFont typeface="Arial" pitchFamily="34" charset="0"/>
              <a:buChar char="•"/>
              <a:defRPr/>
            </a:pPr>
            <a:r>
              <a:rPr lang="fr-FR" altLang="zh-CN" sz="3400">
                <a:solidFill>
                  <a:srgbClr val="3E4247"/>
                </a:solidFill>
                <a:latin typeface="Open Sans Light" pitchFamily="34" charset="0"/>
              </a:rPr>
              <a:t>Our reds are </a:t>
            </a:r>
            <a:r>
              <a:rPr lang="fr-FR" altLang="zh-CN" sz="3400" b="1">
                <a:solidFill>
                  <a:srgbClr val="3E4247"/>
                </a:solidFill>
                <a:latin typeface="Open Sans Light" pitchFamily="34" charset="0"/>
              </a:rPr>
              <a:t>elegant with smooth tannins and finesse</a:t>
            </a:r>
          </a:p>
          <a:p>
            <a:pPr marL="457200" indent="-457200">
              <a:spcBef>
                <a:spcPts val="1800"/>
              </a:spcBef>
              <a:spcAft>
                <a:spcPts val="600"/>
              </a:spcAft>
              <a:buFont typeface="Arial" pitchFamily="34" charset="0"/>
              <a:buChar char="•"/>
              <a:defRPr/>
            </a:pPr>
            <a:r>
              <a:rPr lang="fr-FR" altLang="zh-CN" sz="3400">
                <a:solidFill>
                  <a:srgbClr val="3E4247"/>
                </a:solidFill>
                <a:latin typeface="Open Sans Light" pitchFamily="34" charset="0"/>
              </a:rPr>
              <a:t>Our whites are </a:t>
            </a:r>
            <a:r>
              <a:rPr lang="fr-FR" altLang="zh-CN" sz="3400" b="1">
                <a:solidFill>
                  <a:srgbClr val="3E4247"/>
                </a:solidFill>
                <a:latin typeface="Open Sans Light" pitchFamily="34" charset="0"/>
              </a:rPr>
              <a:t>structured, rich and well balanced</a:t>
            </a:r>
          </a:p>
          <a:p>
            <a:pPr marL="457200" indent="-457200">
              <a:spcBef>
                <a:spcPts val="1800"/>
              </a:spcBef>
              <a:spcAft>
                <a:spcPts val="600"/>
              </a:spcAft>
              <a:buFont typeface="Arial" pitchFamily="34" charset="0"/>
              <a:buChar char="•"/>
              <a:defRPr/>
            </a:pPr>
            <a:r>
              <a:rPr lang="fr-FR" altLang="zh-CN" sz="3400">
                <a:solidFill>
                  <a:srgbClr val="3E4247"/>
                </a:solidFill>
                <a:latin typeface="Open Sans Light" pitchFamily="34" charset="0"/>
              </a:rPr>
              <a:t>Powerful with some acidity</a:t>
            </a:r>
          </a:p>
          <a:p>
            <a:pPr marL="457200" indent="-457200" algn="ctr" latinLnBrk="1" hangingPunct="0">
              <a:defRPr/>
            </a:pPr>
            <a:endParaRPr lang="fr-FR">
              <a:solidFill>
                <a:srgbClr val="000000"/>
              </a:solidFill>
              <a:latin typeface="Helvetica Light"/>
            </a:endParaRPr>
          </a:p>
        </p:txBody>
      </p:sp>
      <p:sp>
        <p:nvSpPr>
          <p:cNvPr id="3" name="ZoneTexte 2"/>
          <p:cNvSpPr txBox="1"/>
          <p:nvPr/>
        </p:nvSpPr>
        <p:spPr>
          <a:xfrm>
            <a:off x="10626725" y="10512425"/>
            <a:ext cx="13849350" cy="1025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a:defRPr/>
            </a:pPr>
            <a:r>
              <a:rPr lang="fr-FR" altLang="zh-CN" sz="6000">
                <a:solidFill>
                  <a:srgbClr val="3E4247"/>
                </a:solidFill>
                <a:latin typeface="Lucia BT" pitchFamily="66" charset="0"/>
                <a:ea typeface="SimSun" pitchFamily="2" charset="-122"/>
              </a:rPr>
              <a:t>« Elegance and balance are the keywords that  have always</a:t>
            </a:r>
            <a:endParaRPr lang="fr-FR" sz="4000">
              <a:solidFill>
                <a:srgbClr val="3E4247"/>
              </a:solidFill>
              <a:latin typeface="Helvetica Light"/>
            </a:endParaRPr>
          </a:p>
        </p:txBody>
      </p:sp>
      <p:sp>
        <p:nvSpPr>
          <p:cNvPr id="4" name="ZoneTexte 3"/>
          <p:cNvSpPr txBox="1"/>
          <p:nvPr/>
        </p:nvSpPr>
        <p:spPr>
          <a:xfrm>
            <a:off x="18767425" y="11893550"/>
            <a:ext cx="5994400" cy="12112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a:defRPr/>
            </a:pPr>
            <a:r>
              <a:rPr lang="fr-FR" altLang="zh-CN" sz="7200" b="1"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altLang="zh-CN"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Louis-Fabrice </a:t>
            </a:r>
            <a:r>
              <a:rPr lang="fr-FR" altLang="zh-CN" sz="2800" dirty="0" err="1">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Latour</a:t>
            </a:r>
            <a:endParaRPr lang="fr-FR" altLang="zh-CN"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537" name="Shape 303"/>
          <p:cNvSpPr>
            <a:spLocks noChangeShapeType="1"/>
          </p:cNvSpPr>
          <p:nvPr/>
        </p:nvSpPr>
        <p:spPr bwMode="auto">
          <a:xfrm>
            <a:off x="15695613" y="4130675"/>
            <a:ext cx="3114675"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2538" name="Shape 304"/>
          <p:cNvSpPr>
            <a:spLocks noChangeArrowheads="1"/>
          </p:cNvSpPr>
          <p:nvPr/>
        </p:nvSpPr>
        <p:spPr bwMode="auto">
          <a:xfrm>
            <a:off x="14325600" y="3243263"/>
            <a:ext cx="5791200" cy="430212"/>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Our Wines </a:t>
            </a:r>
          </a:p>
        </p:txBody>
      </p:sp>
      <p:sp>
        <p:nvSpPr>
          <p:cNvPr id="22539" name="Shape 302"/>
          <p:cNvSpPr>
            <a:spLocks noChangeArrowheads="1"/>
          </p:cNvSpPr>
          <p:nvPr/>
        </p:nvSpPr>
        <p:spPr bwMode="auto">
          <a:xfrm>
            <a:off x="14849475" y="2439988"/>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Tradition</a:t>
            </a:r>
          </a:p>
        </p:txBody>
      </p:sp>
      <p:pic>
        <p:nvPicPr>
          <p:cNvPr id="22540" name="Image 13" descr="Maison_L_LATOUR_176.jpg"/>
          <p:cNvPicPr>
            <a:picLocks noChangeAspect="1"/>
          </p:cNvPicPr>
          <p:nvPr/>
        </p:nvPicPr>
        <p:blipFill>
          <a:blip r:embed="rId3" cstate="print"/>
          <a:srcRect l="10977" r="18416"/>
          <a:stretch>
            <a:fillRect/>
          </a:stretch>
        </p:blipFill>
        <p:spPr bwMode="auto">
          <a:xfrm>
            <a:off x="-125413" y="2206625"/>
            <a:ext cx="10752138" cy="10723563"/>
          </a:xfrm>
          <a:prstGeom prst="rect">
            <a:avLst/>
          </a:prstGeom>
          <a:noFill/>
          <a:ln w="9525">
            <a:noFill/>
            <a:miter lim="800000"/>
            <a:headEnd/>
            <a:tailEnd/>
          </a:ln>
        </p:spPr>
      </p:pic>
      <p:sp>
        <p:nvSpPr>
          <p:cNvPr id="5" name="ZoneTexte 4"/>
          <p:cNvSpPr txBox="1"/>
          <p:nvPr/>
        </p:nvSpPr>
        <p:spPr>
          <a:xfrm>
            <a:off x="11649075" y="11118850"/>
            <a:ext cx="12198350" cy="1795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a:defRPr/>
            </a:pPr>
            <a:r>
              <a:rPr lang="fr-FR" altLang="zh-CN" sz="6000">
                <a:solidFill>
                  <a:srgbClr val="3E4247"/>
                </a:solidFill>
                <a:latin typeface="Lucia BT" pitchFamily="66" charset="0"/>
                <a:ea typeface="SimSun" pitchFamily="2" charset="-122"/>
              </a:rPr>
              <a:t>outlined the vinification practice of Maison Latour.   ».</a:t>
            </a:r>
            <a:endParaRPr lang="fr-FR" sz="4000">
              <a:solidFill>
                <a:srgbClr val="3E4247"/>
              </a:solidFill>
              <a:latin typeface="Helvetica Light"/>
            </a:endParaRPr>
          </a:p>
          <a:p>
            <a:pPr algn="ctr" latinLnBrk="1" hangingPunct="0">
              <a:defRPr/>
            </a:pPr>
            <a:endParaRPr lang="fr-FR">
              <a:solidFill>
                <a:srgbClr val="000000"/>
              </a:solidFill>
              <a:latin typeface="Helvetica Light"/>
            </a:endParaRPr>
          </a:p>
        </p:txBody>
      </p:sp>
      <p:sp>
        <p:nvSpPr>
          <p:cNvPr id="22542"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3556"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graphicFrame>
        <p:nvGraphicFramePr>
          <p:cNvPr id="7" name="Tableau 6"/>
          <p:cNvGraphicFramePr>
            <a:graphicFrameLocks noGrp="1"/>
          </p:cNvGraphicFramePr>
          <p:nvPr>
            <p:extLst>
              <p:ext uri="{D42A27DB-BD31-4B8C-83A1-F6EECF244321}">
                <p14:modId xmlns:p14="http://schemas.microsoft.com/office/powerpoint/2010/main" val="1810782848"/>
              </p:ext>
            </p:extLst>
          </p:nvPr>
        </p:nvGraphicFramePr>
        <p:xfrm>
          <a:off x="8724900" y="4351338"/>
          <a:ext cx="15659100" cy="5891216"/>
        </p:xfrm>
        <a:graphic>
          <a:graphicData uri="http://schemas.openxmlformats.org/drawingml/2006/table">
            <a:tbl>
              <a:tblPr/>
              <a:tblGrid>
                <a:gridCol w="9107488">
                  <a:extLst>
                    <a:ext uri="{9D8B030D-6E8A-4147-A177-3AD203B41FA5}">
                      <a16:colId xmlns:a16="http://schemas.microsoft.com/office/drawing/2014/main" xmlns="" val="20000"/>
                    </a:ext>
                  </a:extLst>
                </a:gridCol>
                <a:gridCol w="3619500">
                  <a:extLst>
                    <a:ext uri="{9D8B030D-6E8A-4147-A177-3AD203B41FA5}">
                      <a16:colId xmlns:a16="http://schemas.microsoft.com/office/drawing/2014/main" xmlns="" val="20001"/>
                    </a:ext>
                  </a:extLst>
                </a:gridCol>
                <a:gridCol w="2932112">
                  <a:extLst>
                    <a:ext uri="{9D8B030D-6E8A-4147-A177-3AD203B41FA5}">
                      <a16:colId xmlns:a16="http://schemas.microsoft.com/office/drawing/2014/main" xmlns="" val="20002"/>
                    </a:ext>
                  </a:extLst>
                </a:gridCol>
              </a:tblGrid>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Corton</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Bressandes</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3.03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7.58 acres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Corton Les Chaumes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1.29 </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hectares </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3.2 </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acres</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Corton Clos de la Vigne au Saint</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2.50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6.25 acres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Corton</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Les </a:t>
                      </a: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Perrières</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4.32 </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hectares </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10.7 </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acres</a:t>
                      </a: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Corton Clos du Roi</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1.75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4.3 acres</a:t>
                      </a: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741363">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Corton</a:t>
                      </a:r>
                      <a:r>
                        <a:rPr kumimoji="0" lang="en-GB" altLang="zh-CN"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r>
                        <a:rPr kumimoji="0" lang="en-GB" altLang="zh-CN" sz="28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Les </a:t>
                      </a:r>
                      <a:r>
                        <a:rPr kumimoji="0" lang="en-GB" altLang="zh-CN" sz="28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Grèves</a:t>
                      </a:r>
                      <a:endParaRPr kumimoji="0" lang="fr-FR" sz="28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1.2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3 acres</a:t>
                      </a: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Chambertin Cuvée Héritiers Latour</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0.81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2 acres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Romanée-St-Vivant Les Quatre Journaux</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0.76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1.9 acres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3" marR="91443"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23582" name="Shape 1452"/>
          <p:cNvSpPr>
            <a:spLocks noChangeArrowheads="1"/>
          </p:cNvSpPr>
          <p:nvPr/>
        </p:nvSpPr>
        <p:spPr bwMode="auto">
          <a:xfrm>
            <a:off x="974725" y="6953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Tradition - Our Domaines Wines</a:t>
            </a:r>
          </a:p>
        </p:txBody>
      </p:sp>
      <p:sp>
        <p:nvSpPr>
          <p:cNvPr id="23583" name="Shape 303"/>
          <p:cNvSpPr>
            <a:spLocks noChangeShapeType="1"/>
          </p:cNvSpPr>
          <p:nvPr/>
        </p:nvSpPr>
        <p:spPr bwMode="auto">
          <a:xfrm>
            <a:off x="14143038" y="3863975"/>
            <a:ext cx="3114675"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3584" name="Shape 304"/>
          <p:cNvSpPr>
            <a:spLocks noChangeArrowheads="1"/>
          </p:cNvSpPr>
          <p:nvPr/>
        </p:nvSpPr>
        <p:spPr bwMode="auto">
          <a:xfrm>
            <a:off x="12804775" y="3040063"/>
            <a:ext cx="5791200" cy="430212"/>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Our Grand Cru Wines</a:t>
            </a:r>
          </a:p>
        </p:txBody>
      </p:sp>
      <p:sp>
        <p:nvSpPr>
          <p:cNvPr id="23585" name="Shape 302"/>
          <p:cNvSpPr>
            <a:spLocks noChangeArrowheads="1"/>
          </p:cNvSpPr>
          <p:nvPr/>
        </p:nvSpPr>
        <p:spPr bwMode="auto">
          <a:xfrm>
            <a:off x="13328650" y="2238375"/>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Tradition</a:t>
            </a:r>
          </a:p>
        </p:txBody>
      </p:sp>
      <p:graphicFrame>
        <p:nvGraphicFramePr>
          <p:cNvPr id="3" name="Tableau 2"/>
          <p:cNvGraphicFramePr>
            <a:graphicFrameLocks noGrp="1"/>
          </p:cNvGraphicFramePr>
          <p:nvPr/>
        </p:nvGraphicFramePr>
        <p:xfrm>
          <a:off x="8726488" y="11212513"/>
          <a:ext cx="15825787" cy="598487"/>
        </p:xfrm>
        <a:graphic>
          <a:graphicData uri="http://schemas.openxmlformats.org/drawingml/2006/table">
            <a:tbl>
              <a:tblPr firstRow="1" bandRow="1">
                <a:tableStyleId>{2D5ABB26-0587-4C30-8999-92F81FD0307C}</a:tableStyleId>
              </a:tblPr>
              <a:tblGrid>
                <a:gridCol w="9204087">
                  <a:extLst>
                    <a:ext uri="{9D8B030D-6E8A-4147-A177-3AD203B41FA5}">
                      <a16:colId xmlns:a16="http://schemas.microsoft.com/office/drawing/2014/main" xmlns="" val="20000"/>
                    </a:ext>
                  </a:extLst>
                </a:gridCol>
                <a:gridCol w="3657701">
                  <a:extLst>
                    <a:ext uri="{9D8B030D-6E8A-4147-A177-3AD203B41FA5}">
                      <a16:colId xmlns:a16="http://schemas.microsoft.com/office/drawing/2014/main" xmlns="" val="20001"/>
                    </a:ext>
                  </a:extLst>
                </a:gridCol>
                <a:gridCol w="2963999">
                  <a:extLst>
                    <a:ext uri="{9D8B030D-6E8A-4147-A177-3AD203B41FA5}">
                      <a16:colId xmlns:a16="http://schemas.microsoft.com/office/drawing/2014/main" xmlns="" val="20002"/>
                    </a:ext>
                  </a:extLst>
                </a:gridCol>
              </a:tblGrid>
              <a:tr h="598487">
                <a:tc>
                  <a:txBody>
                    <a:bodyPr/>
                    <a:lstStyle/>
                    <a:p>
                      <a:pPr algn="l"/>
                      <a:r>
                        <a:rPr lang="fr-FR"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Corton</a:t>
                      </a:r>
                      <a:r>
                        <a:rPr lang="fr-FR" sz="2800" baseline="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Charlemagne Grand Cru</a:t>
                      </a:r>
                      <a:endParaRPr lang="fr-FR" sz="2800" b="0" i="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91445" marR="91445" marT="45671" marB="45671"/>
                </a:tc>
                <a:tc>
                  <a:txBody>
                    <a:bodyPr/>
                    <a:lstStyle/>
                    <a:p>
                      <a:pPr algn="l"/>
                      <a:r>
                        <a:rPr lang="fr-FR"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10.5</a:t>
                      </a:r>
                      <a:r>
                        <a:rPr lang="fr-FR" sz="2800" baseline="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hectares</a:t>
                      </a:r>
                      <a:endParaRPr lang="fr-FR" sz="2800" b="0" i="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91445" marR="91445" marT="45671" marB="45671"/>
                </a:tc>
                <a:tc>
                  <a:txBody>
                    <a:bodyPr/>
                    <a:lstStyle/>
                    <a:p>
                      <a:pPr algn="l"/>
                      <a:r>
                        <a:rPr lang="fr-FR" sz="280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25.4</a:t>
                      </a:r>
                      <a:r>
                        <a:rPr lang="fr-FR" sz="2800" baseline="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acres</a:t>
                      </a:r>
                      <a:endParaRPr lang="fr-FR" sz="2800" b="0" i="0" dirty="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91445" marR="91445" marT="45671" marB="45671"/>
                </a:tc>
                <a:extLst>
                  <a:ext uri="{0D108BD9-81ED-4DB2-BD59-A6C34878D82A}">
                    <a16:rowId xmlns:a16="http://schemas.microsoft.com/office/drawing/2014/main" xmlns="" val="10000"/>
                  </a:ext>
                </a:extLst>
              </a:tr>
            </a:tbl>
          </a:graphicData>
        </a:graphic>
      </p:graphicFrame>
      <p:graphicFrame>
        <p:nvGraphicFramePr>
          <p:cNvPr id="4" name="Tableau 3"/>
          <p:cNvGraphicFramePr>
            <a:graphicFrameLocks noGrp="1"/>
          </p:cNvGraphicFramePr>
          <p:nvPr/>
        </p:nvGraphicFramePr>
        <p:xfrm>
          <a:off x="8747125" y="11879263"/>
          <a:ext cx="15825788" cy="641350"/>
        </p:xfrm>
        <a:graphic>
          <a:graphicData uri="http://schemas.openxmlformats.org/drawingml/2006/table">
            <a:tbl>
              <a:tblPr/>
              <a:tblGrid>
                <a:gridCol w="9204325">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gridCol w="2963863">
                  <a:extLst>
                    <a:ext uri="{9D8B030D-6E8A-4147-A177-3AD203B41FA5}">
                      <a16:colId xmlns:a16="http://schemas.microsoft.com/office/drawing/2014/main" xmlns="" val="20002"/>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Chevalier Montrachet Les Demoiselles Grand Cru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5" marR="91445" marT="45689" marB="4568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0.51 hectares </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5" marR="91445" marT="45689" marB="4568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800" b="0" i="0" u="none" strike="noStrike" cap="none" normalizeH="0" baseline="0">
                          <a:ln>
                            <a:noFill/>
                          </a:ln>
                          <a:solidFill>
                            <a:srgbClr val="3E4247"/>
                          </a:solidFill>
                          <a:effectLst/>
                          <a:latin typeface="Open Sans Light" pitchFamily="34" charset="0"/>
                          <a:ea typeface="Helvetica Light"/>
                          <a:cs typeface="Helvetica Light"/>
                          <a:sym typeface="Helvetica Light"/>
                        </a:rPr>
                        <a:t>1.48 acres</a:t>
                      </a:r>
                      <a:endParaRPr kumimoji="0" lang="fr-FR" sz="28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45" marR="91445" marT="45689" marB="4568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6" name="ZoneTexte 15"/>
          <p:cNvSpPr txBox="1"/>
          <p:nvPr/>
        </p:nvSpPr>
        <p:spPr>
          <a:xfrm>
            <a:off x="7518400" y="3549650"/>
            <a:ext cx="3910013" cy="6572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3600" b="1" dirty="0">
                <a:solidFill>
                  <a:srgbClr val="72695A"/>
                </a:solidFill>
                <a:latin typeface="Open Sans Light" panose="020B0306030504020204" pitchFamily="34" charset="0"/>
                <a:ea typeface="Open Sans Light" panose="020B0306030504020204" pitchFamily="34" charset="0"/>
                <a:cs typeface="Open Sans Light" panose="020B0306030504020204" pitchFamily="34" charset="0"/>
              </a:rPr>
              <a:t>Rouge</a:t>
            </a:r>
          </a:p>
        </p:txBody>
      </p:sp>
      <p:sp>
        <p:nvSpPr>
          <p:cNvPr id="17" name="ZoneTexte 16"/>
          <p:cNvSpPr txBox="1"/>
          <p:nvPr/>
        </p:nvSpPr>
        <p:spPr>
          <a:xfrm>
            <a:off x="7437438" y="10460038"/>
            <a:ext cx="3910012" cy="6556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3600" b="1" dirty="0">
                <a:solidFill>
                  <a:srgbClr val="72695A"/>
                </a:solidFill>
                <a:latin typeface="Open Sans Light" panose="020B0306030504020204" pitchFamily="34" charset="0"/>
                <a:ea typeface="Open Sans Light" panose="020B0306030504020204" pitchFamily="34" charset="0"/>
                <a:cs typeface="Open Sans Light" panose="020B0306030504020204" pitchFamily="34" charset="0"/>
              </a:rPr>
              <a:t>Blanc</a:t>
            </a:r>
          </a:p>
        </p:txBody>
      </p:sp>
      <p:pic>
        <p:nvPicPr>
          <p:cNvPr id="23596" name="Image 17" descr="Maison_L_LATOUR_156.jpg"/>
          <p:cNvPicPr>
            <a:picLocks noChangeAspect="1"/>
          </p:cNvPicPr>
          <p:nvPr/>
        </p:nvPicPr>
        <p:blipFill>
          <a:blip r:embed="rId3" cstate="print"/>
          <a:srcRect l="31731" r="12798"/>
          <a:stretch>
            <a:fillRect/>
          </a:stretch>
        </p:blipFill>
        <p:spPr bwMode="auto">
          <a:xfrm>
            <a:off x="-125413" y="2238375"/>
            <a:ext cx="8480426" cy="10723563"/>
          </a:xfrm>
          <a:prstGeom prst="rect">
            <a:avLst/>
          </a:prstGeom>
          <a:noFill/>
          <a:ln w="9525">
            <a:noFill/>
            <a:miter lim="800000"/>
            <a:headEnd/>
            <a:tailEnd/>
          </a:ln>
        </p:spPr>
      </p:pic>
      <p:sp>
        <p:nvSpPr>
          <p:cNvPr id="23597"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
        <p:nvSpPr>
          <p:cNvPr id="2" name="Espace réservé du numéro de diapositive 1"/>
          <p:cNvSpPr>
            <a:spLocks noGrp="1"/>
          </p:cNvSpPr>
          <p:nvPr>
            <p:ph type="sldNum" sz="quarter" idx="10"/>
          </p:nvPr>
        </p:nvSpPr>
        <p:spPr/>
        <p:txBody>
          <a:bodyPr/>
          <a:lstStyle/>
          <a:p>
            <a:pPr>
              <a:defRPr/>
            </a:pPr>
            <a:fld id="{D78B83E3-1DBC-4440-9F03-D0C8B1F266A8}" type="slidenum">
              <a:rPr lang="fr-FR" smtClean="0"/>
              <a:pPr>
                <a:defRPr/>
              </a:pPr>
              <a:t>21</a:t>
            </a:fld>
            <a:endParaRPr lang="fr-FR"/>
          </a:p>
        </p:txBody>
      </p:sp>
    </p:spTree>
    <p:extLst>
      <p:ext uri="{BB962C8B-B14F-4D97-AF65-F5344CB8AC3E}">
        <p14:creationId xmlns:p14="http://schemas.microsoft.com/office/powerpoint/2010/main" val="180734034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4580"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4581" name="Shape 1452"/>
          <p:cNvSpPr>
            <a:spLocks noChangeArrowheads="1"/>
          </p:cNvSpPr>
          <p:nvPr/>
        </p:nvSpPr>
        <p:spPr bwMode="auto">
          <a:xfrm>
            <a:off x="974725" y="6953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Tradition - Our Domaines Wines</a:t>
            </a:r>
          </a:p>
        </p:txBody>
      </p:sp>
      <p:sp>
        <p:nvSpPr>
          <p:cNvPr id="24582" name="Shape 303"/>
          <p:cNvSpPr>
            <a:spLocks noChangeShapeType="1"/>
          </p:cNvSpPr>
          <p:nvPr/>
        </p:nvSpPr>
        <p:spPr bwMode="auto">
          <a:xfrm>
            <a:off x="14776450" y="3391814"/>
            <a:ext cx="3114675"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4583" name="Shape 304"/>
          <p:cNvSpPr>
            <a:spLocks noChangeArrowheads="1"/>
          </p:cNvSpPr>
          <p:nvPr/>
        </p:nvSpPr>
        <p:spPr bwMode="auto">
          <a:xfrm>
            <a:off x="13427075" y="2860224"/>
            <a:ext cx="5791200" cy="430213"/>
          </a:xfrm>
          <a:prstGeom prst="rect">
            <a:avLst/>
          </a:prstGeom>
          <a:noFill/>
          <a:ln w="12700">
            <a:noFill/>
            <a:miter lim="400000"/>
            <a:headEnd/>
            <a:tailEnd/>
          </a:ln>
        </p:spPr>
        <p:txBody>
          <a:bodyPr lIns="0" tIns="0" rIns="0" bIns="0" anchor="ctr">
            <a:spAutoFit/>
          </a:bodyPr>
          <a:lstStyle/>
          <a:p>
            <a:pPr algn="ctr"/>
            <a:r>
              <a:rPr lang="fr-FR" altLang="fr-FR" sz="2800" dirty="0">
                <a:solidFill>
                  <a:srgbClr val="303546"/>
                </a:solidFill>
                <a:latin typeface="Open Sans Light" pitchFamily="34" charset="0"/>
                <a:sym typeface="Open Sans Light" pitchFamily="34" charset="0"/>
              </a:rPr>
              <a:t>Our Villages and Premier Cru </a:t>
            </a:r>
            <a:r>
              <a:rPr lang="fr-FR" altLang="fr-FR" sz="2800" dirty="0" err="1">
                <a:solidFill>
                  <a:srgbClr val="303546"/>
                </a:solidFill>
                <a:latin typeface="Open Sans Light" pitchFamily="34" charset="0"/>
                <a:sym typeface="Open Sans Light" pitchFamily="34" charset="0"/>
              </a:rPr>
              <a:t>Wines</a:t>
            </a:r>
            <a:endParaRPr lang="fr-FR" altLang="fr-FR" sz="2800" dirty="0">
              <a:solidFill>
                <a:srgbClr val="303546"/>
              </a:solidFill>
              <a:latin typeface="Open Sans Light" pitchFamily="34" charset="0"/>
              <a:sym typeface="Open Sans Light" pitchFamily="34" charset="0"/>
            </a:endParaRPr>
          </a:p>
        </p:txBody>
      </p:sp>
      <p:sp>
        <p:nvSpPr>
          <p:cNvPr id="24584" name="Shape 302"/>
          <p:cNvSpPr>
            <a:spLocks noChangeArrowheads="1"/>
          </p:cNvSpPr>
          <p:nvPr/>
        </p:nvSpPr>
        <p:spPr bwMode="auto">
          <a:xfrm>
            <a:off x="13890625" y="2092328"/>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dirty="0">
                <a:solidFill>
                  <a:srgbClr val="303546"/>
                </a:solidFill>
                <a:latin typeface="Open Sans" pitchFamily="34" charset="0"/>
                <a:sym typeface="Open Sans" pitchFamily="34" charset="0"/>
              </a:rPr>
              <a:t>Tradition</a:t>
            </a:r>
          </a:p>
        </p:txBody>
      </p:sp>
      <p:graphicFrame>
        <p:nvGraphicFramePr>
          <p:cNvPr id="14" name="Tableau 13"/>
          <p:cNvGraphicFramePr>
            <a:graphicFrameLocks noGrp="1"/>
          </p:cNvGraphicFramePr>
          <p:nvPr>
            <p:extLst>
              <p:ext uri="{D42A27DB-BD31-4B8C-83A1-F6EECF244321}">
                <p14:modId xmlns:p14="http://schemas.microsoft.com/office/powerpoint/2010/main" val="3758368762"/>
              </p:ext>
            </p:extLst>
          </p:nvPr>
        </p:nvGraphicFramePr>
        <p:xfrm>
          <a:off x="9266238" y="3775538"/>
          <a:ext cx="14770100" cy="7161218"/>
        </p:xfrm>
        <a:graphic>
          <a:graphicData uri="http://schemas.openxmlformats.org/drawingml/2006/table">
            <a:tbl>
              <a:tblPr/>
              <a:tblGrid>
                <a:gridCol w="8874125">
                  <a:extLst>
                    <a:ext uri="{9D8B030D-6E8A-4147-A177-3AD203B41FA5}">
                      <a16:colId xmlns:a16="http://schemas.microsoft.com/office/drawing/2014/main" xmlns="" val="20000"/>
                    </a:ext>
                  </a:extLst>
                </a:gridCol>
                <a:gridCol w="3405187">
                  <a:extLst>
                    <a:ext uri="{9D8B030D-6E8A-4147-A177-3AD203B41FA5}">
                      <a16:colId xmlns:a16="http://schemas.microsoft.com/office/drawing/2014/main" xmlns="" val="20001"/>
                    </a:ext>
                  </a:extLst>
                </a:gridCol>
                <a:gridCol w="2490788">
                  <a:extLst>
                    <a:ext uri="{9D8B030D-6E8A-4147-A177-3AD203B41FA5}">
                      <a16:colId xmlns:a16="http://schemas.microsoft.com/office/drawing/2014/main" xmlns="" val="20002"/>
                    </a:ext>
                  </a:extLst>
                </a:gridCol>
              </a:tblGrid>
              <a:tr h="59213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Aloxe-Corton</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“Les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Chaillots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5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12.5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Aloxe-Corton</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“Les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Guérets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0.4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 acre</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Aloxe-Corton</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Village </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3.15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7.9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Beaune</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Vignes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Franches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2.76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6.9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Beaune</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Perrières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1.32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3.28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Beaune</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Clos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du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Roi</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0.42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1.05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Beaune 1er Cru “Grèves”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0.2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0.5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Pernand-Vergelesses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“Ile des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Vergelesses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0.75 hectares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1.88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Pernand</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Vergelesses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0.44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1.08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8"/>
                  </a:ext>
                </a:extLst>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Pommard  1er Cru “Epenots”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0.41 hectares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1 acre</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9"/>
                  </a:ext>
                </a:extLst>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Volnay 1er Cru “Les Mitans”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0.27 hectares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0.68 acres</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Volnay</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0.47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1.23 acres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1"/>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905697478"/>
              </p:ext>
            </p:extLst>
          </p:nvPr>
        </p:nvGraphicFramePr>
        <p:xfrm>
          <a:off x="9256713" y="11372868"/>
          <a:ext cx="14770100" cy="1833564"/>
        </p:xfrm>
        <a:graphic>
          <a:graphicData uri="http://schemas.openxmlformats.org/drawingml/2006/table">
            <a:tbl>
              <a:tblPr/>
              <a:tblGrid>
                <a:gridCol w="8874125">
                  <a:extLst>
                    <a:ext uri="{9D8B030D-6E8A-4147-A177-3AD203B41FA5}">
                      <a16:colId xmlns:a16="http://schemas.microsoft.com/office/drawing/2014/main" xmlns="" val="20000"/>
                    </a:ext>
                  </a:extLst>
                </a:gridCol>
                <a:gridCol w="3405187">
                  <a:extLst>
                    <a:ext uri="{9D8B030D-6E8A-4147-A177-3AD203B41FA5}">
                      <a16:colId xmlns:a16="http://schemas.microsoft.com/office/drawing/2014/main" xmlns="" val="20001"/>
                    </a:ext>
                  </a:extLst>
                </a:gridCol>
                <a:gridCol w="2490788">
                  <a:extLst>
                    <a:ext uri="{9D8B030D-6E8A-4147-A177-3AD203B41FA5}">
                      <a16:colId xmlns:a16="http://schemas.microsoft.com/office/drawing/2014/main" xmlns="" val="20002"/>
                    </a:ext>
                  </a:extLst>
                </a:gridCol>
              </a:tblGrid>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Beaune 1</a:t>
                      </a:r>
                      <a:r>
                        <a:rPr kumimoji="0" lang="fr-FR" sz="2200" b="0" i="0" u="none" strike="noStrike" cap="none" normalizeH="0" baseline="30000" dirty="0" smtClean="0">
                          <a:ln>
                            <a:noFill/>
                          </a:ln>
                          <a:solidFill>
                            <a:srgbClr val="3E4247"/>
                          </a:solidFill>
                          <a:effectLst/>
                          <a:latin typeface="Open Sans Light" pitchFamily="34" charset="0"/>
                          <a:ea typeface="Helvetica Light"/>
                          <a:cs typeface="Helvetica Light"/>
                          <a:sym typeface="Helvetica Light"/>
                        </a:rPr>
                        <a:t>er</a:t>
                      </a: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 Cru « Grèves »</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0.18 hectares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0.4  acres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Beaune</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 1er Cru “Aux </a:t>
                      </a:r>
                      <a:r>
                        <a:rPr kumimoji="0" lang="en-GB" altLang="zh-CN" sz="2200" b="0" i="0" u="none" strike="noStrike" cap="none" normalizeH="0" baseline="0" dirty="0" err="1">
                          <a:ln>
                            <a:noFill/>
                          </a:ln>
                          <a:solidFill>
                            <a:srgbClr val="3E4247"/>
                          </a:solidFill>
                          <a:effectLst/>
                          <a:latin typeface="Open Sans Light" pitchFamily="34" charset="0"/>
                          <a:ea typeface="Helvetica Light"/>
                          <a:cs typeface="Helvetica Light"/>
                          <a:sym typeface="Helvetica Light"/>
                        </a:rPr>
                        <a:t>Cras</a:t>
                      </a: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a:ln>
                            <a:noFill/>
                          </a:ln>
                          <a:solidFill>
                            <a:srgbClr val="3E4247"/>
                          </a:solidFill>
                          <a:effectLst/>
                          <a:latin typeface="Open Sans Light" pitchFamily="34" charset="0"/>
                          <a:ea typeface="Helvetica Light"/>
                          <a:cs typeface="Helvetica Light"/>
                          <a:sym typeface="Helvetica Light"/>
                        </a:rPr>
                        <a:t>0.54 hectares </a:t>
                      </a:r>
                      <a:endParaRPr kumimoji="0" lang="fr-FR" sz="2200" b="0" i="0" u="none" strike="noStrike" cap="none" normalizeH="0" baseline="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en-GB" altLang="zh-CN"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rPr>
                        <a:t>1.35 acres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611188">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err="1" smtClean="0">
                          <a:ln>
                            <a:noFill/>
                          </a:ln>
                          <a:solidFill>
                            <a:srgbClr val="3E4247"/>
                          </a:solidFill>
                          <a:effectLst/>
                          <a:latin typeface="Open Sans Light" pitchFamily="34" charset="0"/>
                          <a:ea typeface="Helvetica Light"/>
                          <a:cs typeface="Helvetica Light"/>
                          <a:sym typeface="Helvetica Light"/>
                        </a:rPr>
                        <a:t>Pernand-Vergelesses</a:t>
                      </a: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 1</a:t>
                      </a:r>
                      <a:r>
                        <a:rPr kumimoji="0" lang="fr-FR" sz="2200" b="0" i="0" u="none" strike="noStrike" cap="none" normalizeH="0" baseline="30000" dirty="0" smtClean="0">
                          <a:ln>
                            <a:noFill/>
                          </a:ln>
                          <a:solidFill>
                            <a:srgbClr val="3E4247"/>
                          </a:solidFill>
                          <a:effectLst/>
                          <a:latin typeface="Open Sans Light" pitchFamily="34" charset="0"/>
                          <a:ea typeface="Helvetica Light"/>
                          <a:cs typeface="Helvetica Light"/>
                          <a:sym typeface="Helvetica Light"/>
                        </a:rPr>
                        <a:t>er</a:t>
                      </a: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 Cru « En </a:t>
                      </a:r>
                      <a:r>
                        <a:rPr kumimoji="0" lang="fr-FR" sz="2200" b="0" i="0" u="none" strike="noStrike" cap="none" normalizeH="0" baseline="0" dirty="0" err="1" smtClean="0">
                          <a:ln>
                            <a:noFill/>
                          </a:ln>
                          <a:solidFill>
                            <a:srgbClr val="3E4247"/>
                          </a:solidFill>
                          <a:effectLst/>
                          <a:latin typeface="Open Sans Light" pitchFamily="34" charset="0"/>
                          <a:ea typeface="Helvetica Light"/>
                          <a:cs typeface="Helvetica Light"/>
                          <a:sym typeface="Helvetica Light"/>
                        </a:rPr>
                        <a:t>Caradeux</a:t>
                      </a: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 »</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1.58 hectares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c>
                  <a:txBody>
                    <a:bodyPr/>
                    <a:lstStyle/>
                    <a:p>
                      <a:pPr marL="0" marR="0" lvl="0" indent="0" algn="l" defTabSz="8255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rgbClr val="3E4247"/>
                          </a:solidFill>
                          <a:effectLst/>
                          <a:latin typeface="Open Sans Light" pitchFamily="34" charset="0"/>
                          <a:ea typeface="Helvetica Light"/>
                          <a:cs typeface="Helvetica Light"/>
                          <a:sym typeface="Helvetica Light"/>
                        </a:rPr>
                        <a:t>3.9 acres</a:t>
                      </a:r>
                      <a:endParaRPr kumimoji="0" lang="fr-FR" sz="2200" b="0" i="0" u="none" strike="noStrike" cap="none" normalizeH="0" baseline="0" dirty="0">
                        <a:ln>
                          <a:noFill/>
                        </a:ln>
                        <a:solidFill>
                          <a:srgbClr val="3E4247"/>
                        </a:solidFill>
                        <a:effectLst/>
                        <a:latin typeface="Open Sans Light" pitchFamily="34" charset="0"/>
                        <a:ea typeface="Helvetica Light"/>
                        <a:cs typeface="Helvetica Light"/>
                        <a:sym typeface="Helvetica Light"/>
                      </a:endParaRPr>
                    </a:p>
                  </a:txBody>
                  <a:tcPr marL="91438" marR="91438" marT="45752" marB="45752" horzOverflow="overflow">
                    <a:lnL>
                      <a:noFill/>
                    </a:lnL>
                    <a:lnR>
                      <a:noFill/>
                    </a:lnR>
                    <a:lnT>
                      <a:noFill/>
                    </a:lnT>
                    <a:lnB>
                      <a:noFill/>
                    </a:lnB>
                    <a:lnTlToBr>
                      <a:noFill/>
                    </a:lnTlToBr>
                    <a:lnBlToTr>
                      <a:noFill/>
                    </a:lnBlToTr>
                    <a:noFill/>
                  </a:tcPr>
                </a:tc>
              </a:tr>
            </a:tbl>
          </a:graphicData>
        </a:graphic>
      </p:graphicFrame>
      <p:sp>
        <p:nvSpPr>
          <p:cNvPr id="4" name="ZoneTexte 3"/>
          <p:cNvSpPr txBox="1"/>
          <p:nvPr/>
        </p:nvSpPr>
        <p:spPr>
          <a:xfrm>
            <a:off x="8126413" y="3256383"/>
            <a:ext cx="3910012"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2800" b="1" dirty="0">
                <a:solidFill>
                  <a:srgbClr val="72695A"/>
                </a:solidFill>
                <a:latin typeface="Open Sans Light" panose="020B0306030504020204" pitchFamily="34" charset="0"/>
                <a:ea typeface="Open Sans Light" panose="020B0306030504020204" pitchFamily="34" charset="0"/>
                <a:cs typeface="Open Sans Light" panose="020B0306030504020204" pitchFamily="34" charset="0"/>
              </a:rPr>
              <a:t>Rouge</a:t>
            </a:r>
          </a:p>
        </p:txBody>
      </p:sp>
      <p:sp>
        <p:nvSpPr>
          <p:cNvPr id="18" name="ZoneTexte 17"/>
          <p:cNvSpPr txBox="1"/>
          <p:nvPr/>
        </p:nvSpPr>
        <p:spPr>
          <a:xfrm>
            <a:off x="7999413" y="10935130"/>
            <a:ext cx="3910012"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2800" b="1" dirty="0">
                <a:solidFill>
                  <a:srgbClr val="72695A"/>
                </a:solidFill>
                <a:latin typeface="Open Sans Light" panose="020B0306030504020204" pitchFamily="34" charset="0"/>
                <a:ea typeface="Open Sans Light" panose="020B0306030504020204" pitchFamily="34" charset="0"/>
                <a:cs typeface="Open Sans Light" panose="020B0306030504020204" pitchFamily="34" charset="0"/>
              </a:rPr>
              <a:t>Blanc</a:t>
            </a:r>
          </a:p>
        </p:txBody>
      </p:sp>
      <p:pic>
        <p:nvPicPr>
          <p:cNvPr id="24628" name="Image 14" descr="Maison_L_LATOUR_154.jpg"/>
          <p:cNvPicPr>
            <a:picLocks noChangeAspect="1"/>
          </p:cNvPicPr>
          <p:nvPr/>
        </p:nvPicPr>
        <p:blipFill>
          <a:blip r:embed="rId3" cstate="print"/>
          <a:srcRect l="20682" t="3436" r="25378"/>
          <a:stretch>
            <a:fillRect/>
          </a:stretch>
        </p:blipFill>
        <p:spPr bwMode="auto">
          <a:xfrm>
            <a:off x="-63500" y="2212975"/>
            <a:ext cx="8923338" cy="10745788"/>
          </a:xfrm>
          <a:prstGeom prst="rect">
            <a:avLst/>
          </a:prstGeom>
          <a:noFill/>
          <a:ln w="9525">
            <a:noFill/>
            <a:miter lim="800000"/>
            <a:headEnd/>
            <a:tailEnd/>
          </a:ln>
        </p:spPr>
      </p:pic>
      <p:sp>
        <p:nvSpPr>
          <p:cNvPr id="24629"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
        <p:nvSpPr>
          <p:cNvPr id="2" name="Espace réservé du numéro de diapositive 1"/>
          <p:cNvSpPr>
            <a:spLocks noGrp="1"/>
          </p:cNvSpPr>
          <p:nvPr>
            <p:ph type="sldNum" sz="quarter" idx="10"/>
          </p:nvPr>
        </p:nvSpPr>
        <p:spPr/>
        <p:txBody>
          <a:bodyPr/>
          <a:lstStyle/>
          <a:p>
            <a:pPr>
              <a:defRPr/>
            </a:pPr>
            <a:fld id="{D78B83E3-1DBC-4440-9F03-D0C8B1F266A8}" type="slidenum">
              <a:rPr lang="fr-FR" smtClean="0"/>
              <a:pPr>
                <a:defRPr/>
              </a:pPr>
              <a:t>22</a:t>
            </a:fld>
            <a:endParaRPr lang="fr-FR"/>
          </a:p>
        </p:txBody>
      </p:sp>
    </p:spTree>
    <p:extLst>
      <p:ext uri="{BB962C8B-B14F-4D97-AF65-F5344CB8AC3E}">
        <p14:creationId xmlns:p14="http://schemas.microsoft.com/office/powerpoint/2010/main" val="402933775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35200"/>
            <a:ext cx="24384000" cy="107950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25603" name="Shape 759"/>
          <p:cNvSpPr>
            <a:spLocks noGrp="1"/>
          </p:cNvSpPr>
          <p:nvPr>
            <p:ph type="sldNum" sz="quarter" idx="10"/>
          </p:nvPr>
        </p:nvSpPr>
        <p:spPr>
          <a:xfrm>
            <a:off x="23710900" y="13239750"/>
            <a:ext cx="346075" cy="381000"/>
          </a:xfrm>
          <a:noFill/>
        </p:spPr>
        <p:txBody>
          <a:bodyPr/>
          <a:lstStyle/>
          <a:p>
            <a:fld id="{56090E56-87D0-41AB-B587-53C72744A8EE}" type="slidenum">
              <a:rPr lang="fr-FR" altLang="fr-FR" sz="1600" smtClean="0"/>
              <a:pPr/>
              <a:t>23</a:t>
            </a:fld>
            <a:endParaRPr lang="fr-FR" altLang="fr-FR" sz="1600"/>
          </a:p>
        </p:txBody>
      </p:sp>
      <p:pic>
        <p:nvPicPr>
          <p:cNvPr id="25604"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5605"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5606"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Innovation</a:t>
            </a:r>
          </a:p>
        </p:txBody>
      </p:sp>
      <p:sp>
        <p:nvSpPr>
          <p:cNvPr id="2" name="ZoneTexte 1"/>
          <p:cNvSpPr txBox="1"/>
          <p:nvPr/>
        </p:nvSpPr>
        <p:spPr>
          <a:xfrm>
            <a:off x="16768312" y="7435332"/>
            <a:ext cx="7236018" cy="40051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marL="571500" indent="-571500">
              <a:spcBef>
                <a:spcPct val="20000"/>
              </a:spcBef>
              <a:buFont typeface="Arial" pitchFamily="34" charset="0"/>
              <a:buChar char="•"/>
              <a:defRPr/>
            </a:pPr>
            <a:r>
              <a:rPr lang="en-GB" altLang="zh-CN" sz="3600" dirty="0">
                <a:solidFill>
                  <a:srgbClr val="3E4247"/>
                </a:solidFill>
                <a:latin typeface="Open Sans Light" pitchFamily="34" charset="0"/>
              </a:rPr>
              <a:t>Investments </a:t>
            </a:r>
            <a:r>
              <a:rPr lang="en-GB" altLang="zh-CN" sz="3600" b="1" dirty="0">
                <a:solidFill>
                  <a:srgbClr val="3E4247"/>
                </a:solidFill>
                <a:latin typeface="Open Sans Light" pitchFamily="34" charset="0"/>
              </a:rPr>
              <a:t>outside  Burgundy:</a:t>
            </a:r>
          </a:p>
          <a:p>
            <a:pPr marL="571500" indent="-571500">
              <a:spcBef>
                <a:spcPct val="20000"/>
              </a:spcBef>
              <a:defRPr/>
            </a:pPr>
            <a:r>
              <a:rPr lang="en-GB" altLang="zh-CN" sz="2800" dirty="0">
                <a:solidFill>
                  <a:srgbClr val="3E4247"/>
                </a:solidFill>
                <a:latin typeface="Open Sans Light" pitchFamily="34" charset="0"/>
              </a:rPr>
              <a:t>		</a:t>
            </a:r>
            <a:r>
              <a:rPr lang="en-GB" altLang="zh-CN" sz="2800" dirty="0" err="1" smtClean="0">
                <a:solidFill>
                  <a:srgbClr val="3E4247"/>
                </a:solidFill>
                <a:latin typeface="Open Sans Light" pitchFamily="34" charset="0"/>
              </a:rPr>
              <a:t>Ardèche</a:t>
            </a:r>
            <a:r>
              <a:rPr lang="en-GB" altLang="zh-CN" sz="2800" dirty="0">
                <a:solidFill>
                  <a:srgbClr val="3E4247"/>
                </a:solidFill>
                <a:latin typeface="Open Sans Light" pitchFamily="34" charset="0"/>
              </a:rPr>
              <a:t> </a:t>
            </a:r>
            <a:r>
              <a:rPr lang="en-GB" altLang="zh-CN" sz="2800" dirty="0" smtClean="0">
                <a:solidFill>
                  <a:srgbClr val="3E4247"/>
                </a:solidFill>
                <a:latin typeface="Open Sans Light" pitchFamily="34" charset="0"/>
              </a:rPr>
              <a:t>and </a:t>
            </a:r>
            <a:r>
              <a:rPr lang="en-GB" altLang="zh-CN" sz="2800" dirty="0" err="1" smtClean="0">
                <a:solidFill>
                  <a:srgbClr val="3E4247"/>
                </a:solidFill>
                <a:latin typeface="Open Sans Light" pitchFamily="34" charset="0"/>
              </a:rPr>
              <a:t>Domaine</a:t>
            </a:r>
            <a:r>
              <a:rPr lang="en-GB" altLang="zh-CN" sz="2800" dirty="0" smtClean="0">
                <a:solidFill>
                  <a:srgbClr val="3E4247"/>
                </a:solidFill>
                <a:latin typeface="Open Sans Light" pitchFamily="34" charset="0"/>
              </a:rPr>
              <a:t> </a:t>
            </a:r>
            <a:r>
              <a:rPr lang="en-GB" altLang="zh-CN" sz="2800" dirty="0">
                <a:solidFill>
                  <a:srgbClr val="3E4247"/>
                </a:solidFill>
                <a:latin typeface="Open Sans Light" pitchFamily="34" charset="0"/>
              </a:rPr>
              <a:t>de </a:t>
            </a:r>
            <a:r>
              <a:rPr lang="en-GB" altLang="zh-CN" sz="2800" dirty="0" err="1" smtClean="0">
                <a:solidFill>
                  <a:srgbClr val="3E4247"/>
                </a:solidFill>
                <a:latin typeface="Open Sans Light" pitchFamily="34" charset="0"/>
              </a:rPr>
              <a:t>Valmoissine</a:t>
            </a:r>
            <a:endParaRPr lang="en-GB" altLang="zh-CN" sz="2800" dirty="0">
              <a:solidFill>
                <a:srgbClr val="3E4247"/>
              </a:solidFill>
              <a:latin typeface="Open Sans Light" pitchFamily="34" charset="0"/>
            </a:endParaRPr>
          </a:p>
          <a:p>
            <a:pPr marL="571500" indent="-571500">
              <a:spcBef>
                <a:spcPct val="20000"/>
              </a:spcBef>
              <a:buFont typeface="Arial" pitchFamily="34" charset="0"/>
              <a:buChar char="•"/>
              <a:defRPr/>
            </a:pPr>
            <a:r>
              <a:rPr lang="en-GB" altLang="zh-CN" sz="3600" dirty="0">
                <a:solidFill>
                  <a:srgbClr val="3E4247"/>
                </a:solidFill>
                <a:latin typeface="Open Sans Light" pitchFamily="34" charset="0"/>
              </a:rPr>
              <a:t>Investments in </a:t>
            </a:r>
            <a:r>
              <a:rPr lang="en-GB" altLang="zh-CN" sz="3600" b="1" dirty="0">
                <a:solidFill>
                  <a:srgbClr val="3E4247"/>
                </a:solidFill>
                <a:latin typeface="Open Sans Light" pitchFamily="34" charset="0"/>
              </a:rPr>
              <a:t>Greater  Burgundy:	</a:t>
            </a:r>
          </a:p>
          <a:p>
            <a:pPr marL="571500" indent="-571500">
              <a:spcBef>
                <a:spcPct val="20000"/>
              </a:spcBef>
              <a:defRPr/>
            </a:pPr>
            <a:r>
              <a:rPr lang="en-GB" altLang="zh-CN" sz="2800" dirty="0">
                <a:solidFill>
                  <a:srgbClr val="3E4247"/>
                </a:solidFill>
                <a:latin typeface="Open Sans Light" pitchFamily="34" charset="0"/>
              </a:rPr>
              <a:t>		</a:t>
            </a:r>
            <a:r>
              <a:rPr lang="en-GB" altLang="zh-CN" sz="2800" dirty="0" err="1">
                <a:solidFill>
                  <a:srgbClr val="3E4247"/>
                </a:solidFill>
                <a:latin typeface="Open Sans Light" pitchFamily="34" charset="0"/>
              </a:rPr>
              <a:t>Simonnet</a:t>
            </a:r>
            <a:r>
              <a:rPr lang="en-GB" altLang="zh-CN" sz="2800" dirty="0">
                <a:solidFill>
                  <a:srgbClr val="3E4247"/>
                </a:solidFill>
                <a:latin typeface="Open Sans Light" pitchFamily="34" charset="0"/>
              </a:rPr>
              <a:t> </a:t>
            </a:r>
            <a:r>
              <a:rPr lang="en-GB" altLang="zh-CN" sz="2800" dirty="0" err="1" smtClean="0">
                <a:solidFill>
                  <a:srgbClr val="3E4247"/>
                </a:solidFill>
                <a:latin typeface="Open Sans Light" pitchFamily="34" charset="0"/>
              </a:rPr>
              <a:t>Febvre</a:t>
            </a:r>
            <a:r>
              <a:rPr lang="en-GB" altLang="zh-CN" sz="2800" dirty="0" smtClean="0">
                <a:solidFill>
                  <a:srgbClr val="3E4247"/>
                </a:solidFill>
                <a:latin typeface="Open Sans Light" pitchFamily="34" charset="0"/>
              </a:rPr>
              <a:t>, Henry </a:t>
            </a:r>
            <a:r>
              <a:rPr lang="en-GB" altLang="zh-CN" sz="2800" dirty="0" err="1" smtClean="0">
                <a:solidFill>
                  <a:srgbClr val="3E4247"/>
                </a:solidFill>
                <a:latin typeface="Open Sans Light" pitchFamily="34" charset="0"/>
              </a:rPr>
              <a:t>Fessy</a:t>
            </a:r>
            <a:r>
              <a:rPr lang="en-GB" altLang="zh-CN" sz="2800" dirty="0" smtClean="0">
                <a:solidFill>
                  <a:srgbClr val="3E4247"/>
                </a:solidFill>
                <a:latin typeface="Open Sans Light" pitchFamily="34" charset="0"/>
              </a:rPr>
              <a:t> and les </a:t>
            </a:r>
            <a:r>
              <a:rPr lang="en-GB" altLang="zh-CN" sz="2800" dirty="0" err="1" smtClean="0">
                <a:solidFill>
                  <a:srgbClr val="3E4247"/>
                </a:solidFill>
                <a:latin typeface="Open Sans Light" pitchFamily="34" charset="0"/>
              </a:rPr>
              <a:t>Pierres</a:t>
            </a:r>
            <a:r>
              <a:rPr lang="en-GB" altLang="zh-CN" sz="2800" dirty="0" smtClean="0">
                <a:solidFill>
                  <a:srgbClr val="3E4247"/>
                </a:solidFill>
                <a:latin typeface="Open Sans Light" pitchFamily="34" charset="0"/>
              </a:rPr>
              <a:t> </a:t>
            </a:r>
            <a:r>
              <a:rPr lang="en-GB" altLang="zh-CN" sz="2800" dirty="0" err="1" smtClean="0">
                <a:solidFill>
                  <a:srgbClr val="3E4247"/>
                </a:solidFill>
                <a:latin typeface="Open Sans Light" pitchFamily="34" charset="0"/>
              </a:rPr>
              <a:t>Dorées</a:t>
            </a:r>
            <a:r>
              <a:rPr lang="en-GB" altLang="zh-CN" sz="2800" dirty="0" smtClean="0">
                <a:solidFill>
                  <a:srgbClr val="3E4247"/>
                </a:solidFill>
                <a:latin typeface="Open Sans Light" pitchFamily="34" charset="0"/>
              </a:rPr>
              <a:t> </a:t>
            </a:r>
            <a:endParaRPr lang="en-GB" altLang="zh-CN" sz="2800" dirty="0">
              <a:solidFill>
                <a:srgbClr val="3E4247"/>
              </a:solidFill>
              <a:latin typeface="Open Sans Light" pitchFamily="34" charset="0"/>
            </a:endParaRPr>
          </a:p>
          <a:p>
            <a:pPr marL="571500" indent="-571500">
              <a:spcBef>
                <a:spcPct val="20000"/>
              </a:spcBef>
              <a:defRPr/>
            </a:pPr>
            <a:r>
              <a:rPr lang="en-GB" altLang="zh-CN" sz="3600" b="1" dirty="0">
                <a:solidFill>
                  <a:srgbClr val="3E4247"/>
                </a:solidFill>
                <a:latin typeface="Open Sans Light" pitchFamily="34" charset="0"/>
              </a:rPr>
              <a:t>		</a:t>
            </a:r>
            <a:r>
              <a:rPr lang="en-GB" altLang="zh-CN" sz="3200" dirty="0">
                <a:solidFill>
                  <a:srgbClr val="3E4247"/>
                </a:solidFill>
                <a:latin typeface="Open Sans Light" pitchFamily="34" charset="0"/>
              </a:rPr>
              <a:t>		</a:t>
            </a:r>
          </a:p>
        </p:txBody>
      </p:sp>
      <p:sp>
        <p:nvSpPr>
          <p:cNvPr id="25608" name="Shape 303"/>
          <p:cNvSpPr>
            <a:spLocks noChangeShapeType="1"/>
          </p:cNvSpPr>
          <p:nvPr/>
        </p:nvSpPr>
        <p:spPr bwMode="auto">
          <a:xfrm>
            <a:off x="18472150" y="6108700"/>
            <a:ext cx="3113088"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pic>
        <p:nvPicPr>
          <p:cNvPr id="25609" name="Picture 12" descr="U:\ANGLAIS\MARKETING FM\ELEMENT DIVERS\IMG\Photo pour ardèche\ARDECHE (photos envoyées à Aurélie Brunot)\Ardèche3.jpg"/>
          <p:cNvPicPr>
            <a:picLocks noChangeAspect="1" noChangeArrowheads="1"/>
          </p:cNvPicPr>
          <p:nvPr/>
        </p:nvPicPr>
        <p:blipFill>
          <a:blip r:embed="rId4" cstate="print"/>
          <a:srcRect l="42752" b="12384"/>
          <a:stretch>
            <a:fillRect/>
          </a:stretch>
        </p:blipFill>
        <p:spPr bwMode="auto">
          <a:xfrm>
            <a:off x="-63500" y="2235200"/>
            <a:ext cx="5346700" cy="5413530"/>
          </a:xfrm>
          <a:prstGeom prst="rect">
            <a:avLst/>
          </a:prstGeom>
          <a:noFill/>
          <a:ln w="9525">
            <a:noFill/>
            <a:miter lim="800000"/>
            <a:headEnd/>
            <a:tailEnd/>
          </a:ln>
        </p:spPr>
      </p:pic>
      <p:sp>
        <p:nvSpPr>
          <p:cNvPr id="25610" name="Shape 302"/>
          <p:cNvSpPr>
            <a:spLocks noChangeArrowheads="1"/>
          </p:cNvSpPr>
          <p:nvPr/>
        </p:nvSpPr>
        <p:spPr bwMode="auto">
          <a:xfrm>
            <a:off x="17657763" y="4764088"/>
            <a:ext cx="4741862"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Innovation</a:t>
            </a:r>
          </a:p>
        </p:txBody>
      </p:sp>
      <p:pic>
        <p:nvPicPr>
          <p:cNvPr id="25611" name="Picture 2" descr="Y:\zboxnet\HENRY FESSY\4- Photo library - Phototèque\Vignes\Fall _ Automne\Vineyards - Vignes 1.jpg"/>
          <p:cNvPicPr>
            <a:picLocks noChangeAspect="1" noChangeArrowheads="1"/>
          </p:cNvPicPr>
          <p:nvPr/>
        </p:nvPicPr>
        <p:blipFill>
          <a:blip r:embed="rId5" cstate="print"/>
          <a:srcRect l="26053" r="6912"/>
          <a:stretch>
            <a:fillRect/>
          </a:stretch>
        </p:blipFill>
        <p:spPr bwMode="auto">
          <a:xfrm>
            <a:off x="5249863" y="7618413"/>
            <a:ext cx="5457825" cy="5427662"/>
          </a:xfrm>
          <a:prstGeom prst="rect">
            <a:avLst/>
          </a:prstGeom>
          <a:noFill/>
          <a:ln w="9525">
            <a:noFill/>
            <a:miter lim="800000"/>
            <a:headEnd/>
            <a:tailEnd/>
          </a:ln>
        </p:spPr>
      </p:pic>
      <p:pic>
        <p:nvPicPr>
          <p:cNvPr id="25612" name="Picture 16" descr="U:\ANGLAIS\SIMONNET-FEBVRE\Photos\Vineyards 2.jpg"/>
          <p:cNvPicPr>
            <a:picLocks noChangeAspect="1" noChangeArrowheads="1"/>
          </p:cNvPicPr>
          <p:nvPr/>
        </p:nvPicPr>
        <p:blipFill>
          <a:blip r:embed="rId6" cstate="print"/>
          <a:srcRect l="2400" r="30360"/>
          <a:stretch>
            <a:fillRect/>
          </a:stretch>
        </p:blipFill>
        <p:spPr bwMode="auto">
          <a:xfrm>
            <a:off x="-188913" y="7648730"/>
            <a:ext cx="5486401" cy="5377050"/>
          </a:xfrm>
          <a:prstGeom prst="rect">
            <a:avLst/>
          </a:prstGeom>
          <a:noFill/>
          <a:ln w="9525">
            <a:noFill/>
            <a:miter lim="800000"/>
            <a:headEnd/>
            <a:tailEnd/>
          </a:ln>
        </p:spPr>
      </p:pic>
      <p:pic>
        <p:nvPicPr>
          <p:cNvPr id="1027" name="Picture 3" descr="X:\Photos divers photographes\2015 08 Serge Chapuis\72DPI\PIERRES DOREES\Maison_Henry_Fessy_S_Chapuis_016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1838"/>
          <a:stretch/>
        </p:blipFill>
        <p:spPr bwMode="auto">
          <a:xfrm>
            <a:off x="10698009" y="2228056"/>
            <a:ext cx="5503939" cy="5383213"/>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4" descr="Y:\zboxnet\SIMONNET FEBVRE\4- Photo library - Photothèque\Logos\Simonnet-Febvre Logo.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63538" y="7977188"/>
            <a:ext cx="1487487" cy="1301750"/>
          </a:xfrm>
          <a:prstGeom prst="rect">
            <a:avLst/>
          </a:prstGeom>
          <a:noFill/>
          <a:ln w="9525">
            <a:noFill/>
            <a:miter lim="800000"/>
            <a:headEnd/>
            <a:tailEnd/>
          </a:ln>
        </p:spPr>
      </p:pic>
      <p:pic>
        <p:nvPicPr>
          <p:cNvPr id="25614" name="Picture 2" descr="Y:\zboxnet\HENRY FESSY\4- Photo library - Phototèque\Logos\Logo Henry Fessy.jpg"/>
          <p:cNvPicPr>
            <a:picLocks noChangeAspect="1" noChangeArrowheads="1"/>
          </p:cNvPicPr>
          <p:nvPr/>
        </p:nvPicPr>
        <p:blipFill>
          <a:blip r:embed="rId9" cstate="print">
            <a:clrChange>
              <a:clrFrom>
                <a:srgbClr val="FFFFFF"/>
              </a:clrFrom>
              <a:clrTo>
                <a:srgbClr val="FFFFFF">
                  <a:alpha val="0"/>
                </a:srgbClr>
              </a:clrTo>
            </a:clrChange>
          </a:blip>
          <a:srcRect b="-3722"/>
          <a:stretch>
            <a:fillRect/>
          </a:stretch>
        </p:blipFill>
        <p:spPr bwMode="auto">
          <a:xfrm>
            <a:off x="6005513" y="7977188"/>
            <a:ext cx="1400175" cy="1481137"/>
          </a:xfrm>
          <a:prstGeom prst="rect">
            <a:avLst/>
          </a:prstGeom>
          <a:noFill/>
          <a:ln w="9525">
            <a:noFill/>
            <a:miter lim="800000"/>
            <a:headEnd/>
            <a:tailEnd/>
          </a:ln>
        </p:spPr>
      </p:pic>
      <p:sp>
        <p:nvSpPr>
          <p:cNvPr id="25615"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25616" name="Picture 5"/>
          <p:cNvPicPr>
            <a:picLocks noChangeAspect="1" noChangeArrowheads="1"/>
          </p:cNvPicPr>
          <p:nvPr/>
        </p:nvPicPr>
        <p:blipFill>
          <a:blip r:embed="rId10" cstate="print"/>
          <a:srcRect/>
          <a:stretch>
            <a:fillRect/>
          </a:stretch>
        </p:blipFill>
        <p:spPr bwMode="auto">
          <a:xfrm>
            <a:off x="11506362" y="8143759"/>
            <a:ext cx="4292600" cy="4449763"/>
          </a:xfrm>
          <a:prstGeom prst="rect">
            <a:avLst/>
          </a:prstGeom>
          <a:noFill/>
          <a:ln w="9525">
            <a:noFill/>
            <a:miter lim="800000"/>
            <a:headEnd/>
            <a:tailEnd/>
          </a:ln>
        </p:spPr>
      </p:pic>
      <p:pic>
        <p:nvPicPr>
          <p:cNvPr id="25617" name="Image 8"/>
          <p:cNvPicPr>
            <a:picLocks noChangeAspect="1"/>
          </p:cNvPicPr>
          <p:nvPr/>
        </p:nvPicPr>
        <p:blipFill>
          <a:blip r:embed="rId11" cstate="print"/>
          <a:srcRect l="21864" r="3975" b="1859"/>
          <a:stretch>
            <a:fillRect/>
          </a:stretch>
        </p:blipFill>
        <p:spPr bwMode="auto">
          <a:xfrm>
            <a:off x="5275263" y="2230438"/>
            <a:ext cx="5429250" cy="5389562"/>
          </a:xfrm>
          <a:prstGeom prst="rect">
            <a:avLst/>
          </a:prstGeom>
          <a:noFill/>
          <a:ln w="9525">
            <a:noFill/>
            <a:miter lim="800000"/>
            <a:headEnd/>
            <a:tailEnd/>
          </a:ln>
        </p:spPr>
      </p:pic>
      <p:sp>
        <p:nvSpPr>
          <p:cNvPr id="25" name="ZoneTexte 24"/>
          <p:cNvSpPr txBox="1"/>
          <p:nvPr/>
        </p:nvSpPr>
        <p:spPr>
          <a:xfrm>
            <a:off x="-76200" y="5042786"/>
            <a:ext cx="16278148" cy="2657138"/>
          </a:xfrm>
          <a:custGeom>
            <a:avLst/>
            <a:gdLst>
              <a:gd name="connsiteX0" fmla="*/ 0 w 16671926"/>
              <a:gd name="connsiteY0" fmla="*/ 0 h 2657475"/>
              <a:gd name="connsiteX1" fmla="*/ 16671926 w 16671926"/>
              <a:gd name="connsiteY1" fmla="*/ 0 h 2657475"/>
              <a:gd name="connsiteX2" fmla="*/ 16671926 w 16671926"/>
              <a:gd name="connsiteY2" fmla="*/ 2657475 h 2657475"/>
              <a:gd name="connsiteX3" fmla="*/ 0 w 16671926"/>
              <a:gd name="connsiteY3" fmla="*/ 2657475 h 2657475"/>
              <a:gd name="connsiteX4" fmla="*/ 0 w 16671926"/>
              <a:gd name="connsiteY4" fmla="*/ 0 h 2657475"/>
              <a:gd name="connsiteX0" fmla="*/ 31531 w 16671926"/>
              <a:gd name="connsiteY0" fmla="*/ 1481959 h 2657475"/>
              <a:gd name="connsiteX1" fmla="*/ 16671926 w 16671926"/>
              <a:gd name="connsiteY1" fmla="*/ 0 h 2657475"/>
              <a:gd name="connsiteX2" fmla="*/ 16671926 w 16671926"/>
              <a:gd name="connsiteY2" fmla="*/ 2657475 h 2657475"/>
              <a:gd name="connsiteX3" fmla="*/ 0 w 16671926"/>
              <a:gd name="connsiteY3" fmla="*/ 2657475 h 2657475"/>
              <a:gd name="connsiteX4" fmla="*/ 31531 w 16671926"/>
              <a:gd name="connsiteY4" fmla="*/ 1481959 h 2657475"/>
              <a:gd name="connsiteX0" fmla="*/ 31531 w 16671926"/>
              <a:gd name="connsiteY0" fmla="*/ 0 h 1175516"/>
              <a:gd name="connsiteX1" fmla="*/ 16577333 w 16671926"/>
              <a:gd name="connsiteY1" fmla="*/ 157655 h 1175516"/>
              <a:gd name="connsiteX2" fmla="*/ 16671926 w 16671926"/>
              <a:gd name="connsiteY2" fmla="*/ 1175516 h 1175516"/>
              <a:gd name="connsiteX3" fmla="*/ 0 w 16671926"/>
              <a:gd name="connsiteY3" fmla="*/ 1175516 h 1175516"/>
              <a:gd name="connsiteX4" fmla="*/ 31531 w 16671926"/>
              <a:gd name="connsiteY4" fmla="*/ 0 h 1175516"/>
              <a:gd name="connsiteX0" fmla="*/ 31531 w 16577333"/>
              <a:gd name="connsiteY0" fmla="*/ 0 h 1175516"/>
              <a:gd name="connsiteX1" fmla="*/ 16577333 w 16577333"/>
              <a:gd name="connsiteY1" fmla="*/ 157655 h 1175516"/>
              <a:gd name="connsiteX2" fmla="*/ 10838685 w 16577333"/>
              <a:gd name="connsiteY2" fmla="*/ 1175516 h 1175516"/>
              <a:gd name="connsiteX3" fmla="*/ 0 w 16577333"/>
              <a:gd name="connsiteY3" fmla="*/ 1175516 h 1175516"/>
              <a:gd name="connsiteX4" fmla="*/ 31531 w 16577333"/>
              <a:gd name="connsiteY4" fmla="*/ 0 h 1175516"/>
              <a:gd name="connsiteX0" fmla="*/ 31531 w 10838685"/>
              <a:gd name="connsiteY0" fmla="*/ 0 h 1175516"/>
              <a:gd name="connsiteX1" fmla="*/ 10807154 w 10838685"/>
              <a:gd name="connsiteY1" fmla="*/ 94593 h 1175516"/>
              <a:gd name="connsiteX2" fmla="*/ 10838685 w 10838685"/>
              <a:gd name="connsiteY2" fmla="*/ 1175516 h 1175516"/>
              <a:gd name="connsiteX3" fmla="*/ 0 w 10838685"/>
              <a:gd name="connsiteY3" fmla="*/ 1175516 h 1175516"/>
              <a:gd name="connsiteX4" fmla="*/ 31531 w 10838685"/>
              <a:gd name="connsiteY4" fmla="*/ 0 h 1175516"/>
              <a:gd name="connsiteX0" fmla="*/ 31531 w 10870216"/>
              <a:gd name="connsiteY0" fmla="*/ 0 h 1427765"/>
              <a:gd name="connsiteX1" fmla="*/ 10807154 w 10870216"/>
              <a:gd name="connsiteY1" fmla="*/ 94593 h 1427765"/>
              <a:gd name="connsiteX2" fmla="*/ 10870216 w 10870216"/>
              <a:gd name="connsiteY2" fmla="*/ 1427765 h 1427765"/>
              <a:gd name="connsiteX3" fmla="*/ 0 w 10870216"/>
              <a:gd name="connsiteY3" fmla="*/ 1175516 h 1427765"/>
              <a:gd name="connsiteX4" fmla="*/ 31531 w 10870216"/>
              <a:gd name="connsiteY4" fmla="*/ 0 h 1427765"/>
              <a:gd name="connsiteX0" fmla="*/ 0 w 10838685"/>
              <a:gd name="connsiteY0" fmla="*/ 0 h 1427765"/>
              <a:gd name="connsiteX1" fmla="*/ 10775623 w 10838685"/>
              <a:gd name="connsiteY1" fmla="*/ 94593 h 1427765"/>
              <a:gd name="connsiteX2" fmla="*/ 10838685 w 10838685"/>
              <a:gd name="connsiteY2" fmla="*/ 1427765 h 1427765"/>
              <a:gd name="connsiteX3" fmla="*/ 63062 w 10838685"/>
              <a:gd name="connsiteY3" fmla="*/ 1396234 h 1427765"/>
              <a:gd name="connsiteX4" fmla="*/ 0 w 10838685"/>
              <a:gd name="connsiteY4" fmla="*/ 0 h 1427765"/>
              <a:gd name="connsiteX0" fmla="*/ 0 w 10807154"/>
              <a:gd name="connsiteY0" fmla="*/ 0 h 1396234"/>
              <a:gd name="connsiteX1" fmla="*/ 10744092 w 10807154"/>
              <a:gd name="connsiteY1" fmla="*/ 63062 h 1396234"/>
              <a:gd name="connsiteX2" fmla="*/ 10807154 w 10807154"/>
              <a:gd name="connsiteY2" fmla="*/ 1396234 h 1396234"/>
              <a:gd name="connsiteX3" fmla="*/ 31531 w 10807154"/>
              <a:gd name="connsiteY3" fmla="*/ 1364703 h 1396234"/>
              <a:gd name="connsiteX4" fmla="*/ 0 w 10807154"/>
              <a:gd name="connsiteY4" fmla="*/ 0 h 1396234"/>
              <a:gd name="connsiteX0" fmla="*/ 0 w 10775623"/>
              <a:gd name="connsiteY0" fmla="*/ 0 h 1427765"/>
              <a:gd name="connsiteX1" fmla="*/ 10744092 w 10775623"/>
              <a:gd name="connsiteY1" fmla="*/ 63062 h 1427765"/>
              <a:gd name="connsiteX2" fmla="*/ 10775623 w 10775623"/>
              <a:gd name="connsiteY2" fmla="*/ 1427765 h 1427765"/>
              <a:gd name="connsiteX3" fmla="*/ 31531 w 10775623"/>
              <a:gd name="connsiteY3" fmla="*/ 1364703 h 1427765"/>
              <a:gd name="connsiteX4" fmla="*/ 0 w 10775623"/>
              <a:gd name="connsiteY4" fmla="*/ 0 h 1427765"/>
              <a:gd name="connsiteX0" fmla="*/ 0 w 10775623"/>
              <a:gd name="connsiteY0" fmla="*/ 0 h 1490828"/>
              <a:gd name="connsiteX1" fmla="*/ 10744092 w 10775623"/>
              <a:gd name="connsiteY1" fmla="*/ 63062 h 1490828"/>
              <a:gd name="connsiteX2" fmla="*/ 10775623 w 10775623"/>
              <a:gd name="connsiteY2" fmla="*/ 1427765 h 1490828"/>
              <a:gd name="connsiteX3" fmla="*/ 0 w 10775623"/>
              <a:gd name="connsiteY3" fmla="*/ 1490828 h 1490828"/>
              <a:gd name="connsiteX4" fmla="*/ 0 w 10775623"/>
              <a:gd name="connsiteY4" fmla="*/ 0 h 149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5623" h="1490828">
                <a:moveTo>
                  <a:pt x="0" y="0"/>
                </a:moveTo>
                <a:lnTo>
                  <a:pt x="10744092" y="63062"/>
                </a:lnTo>
                <a:lnTo>
                  <a:pt x="10775623" y="1427765"/>
                </a:lnTo>
                <a:lnTo>
                  <a:pt x="0" y="1490828"/>
                </a:lnTo>
                <a:lnTo>
                  <a:pt x="0" y="0"/>
                </a:lnTo>
                <a:close/>
              </a:path>
            </a:pathLst>
          </a:custGeom>
          <a:solidFill>
            <a:schemeClr val="tx1">
              <a:alpha val="36000"/>
            </a:schemeClr>
          </a:solid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algn="ctr" latinLnBrk="1" hangingPunct="0">
              <a:defRPr/>
            </a:pPr>
            <a:r>
              <a:rPr lang="fr-FR" sz="16600">
                <a:solidFill>
                  <a:srgbClr val="F2F2F2"/>
                </a:solidFill>
                <a:latin typeface="Lucia BT" pitchFamily="66" charset="0"/>
              </a:rPr>
              <a:t>	</a:t>
            </a:r>
            <a:endParaRPr lang="fr-FR" sz="6600">
              <a:solidFill>
                <a:srgbClr val="F2F2F2"/>
              </a:solidFill>
              <a:latin typeface="Open Sans Light" pitchFamily="34" charset="0"/>
            </a:endParaRPr>
          </a:p>
        </p:txBody>
      </p:sp>
      <p:sp>
        <p:nvSpPr>
          <p:cNvPr id="6" name="ZoneTexte 5"/>
          <p:cNvSpPr txBox="1"/>
          <p:nvPr/>
        </p:nvSpPr>
        <p:spPr>
          <a:xfrm>
            <a:off x="5280025" y="5557884"/>
            <a:ext cx="5421313" cy="21034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GB" altLang="zh-CN" sz="3600" b="1" dirty="0" err="1">
                <a:solidFill>
                  <a:schemeClr val="bg1"/>
                </a:solidFill>
                <a:latin typeface="Open Sans Light" pitchFamily="34" charset="0"/>
              </a:rPr>
              <a:t>Domaine</a:t>
            </a:r>
            <a:r>
              <a:rPr lang="en-GB" altLang="zh-CN" sz="3600" b="1" dirty="0">
                <a:solidFill>
                  <a:schemeClr val="bg1"/>
                </a:solidFill>
                <a:latin typeface="Open Sans Light" pitchFamily="34" charset="0"/>
              </a:rPr>
              <a:t> de Valmoissine,1989 (</a:t>
            </a:r>
            <a:r>
              <a:rPr lang="en-GB" altLang="zh-CN" sz="3600" b="1" dirty="0" err="1">
                <a:solidFill>
                  <a:schemeClr val="bg1"/>
                </a:solidFill>
                <a:latin typeface="Open Sans Light" pitchFamily="34" charset="0"/>
              </a:rPr>
              <a:t>Var</a:t>
            </a:r>
            <a:r>
              <a:rPr lang="en-GB" altLang="zh-CN" sz="4000" b="1" dirty="0">
                <a:solidFill>
                  <a:schemeClr val="bg1"/>
                </a:solidFill>
                <a:latin typeface="Open Sans Light" pitchFamily="34" charset="0"/>
              </a:rPr>
              <a:t>)</a:t>
            </a:r>
          </a:p>
          <a:p>
            <a:pPr algn="ctr" latinLnBrk="1" hangingPunct="0">
              <a:defRPr/>
            </a:pPr>
            <a:endParaRPr lang="fr-FR" sz="5400" b="1" dirty="0">
              <a:solidFill>
                <a:srgbClr val="000000"/>
              </a:solidFill>
              <a:latin typeface="Helvetica Light"/>
            </a:endParaRPr>
          </a:p>
        </p:txBody>
      </p:sp>
      <p:sp>
        <p:nvSpPr>
          <p:cNvPr id="5" name="ZoneTexte 4"/>
          <p:cNvSpPr txBox="1"/>
          <p:nvPr/>
        </p:nvSpPr>
        <p:spPr>
          <a:xfrm>
            <a:off x="-63500" y="5632450"/>
            <a:ext cx="5283200" cy="2257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GB" altLang="zh-CN" sz="3600" b="1">
                <a:solidFill>
                  <a:schemeClr val="bg1"/>
                </a:solidFill>
                <a:latin typeface="Open Sans Light" pitchFamily="34" charset="0"/>
              </a:rPr>
              <a:t>Ardèche,</a:t>
            </a:r>
          </a:p>
          <a:p>
            <a:pPr algn="ctr" latinLnBrk="1" hangingPunct="0">
              <a:defRPr/>
            </a:pPr>
            <a:r>
              <a:rPr lang="en-GB" altLang="zh-CN" sz="3600" b="1">
                <a:solidFill>
                  <a:schemeClr val="bg1"/>
                </a:solidFill>
                <a:latin typeface="Open Sans Light" pitchFamily="34" charset="0"/>
              </a:rPr>
              <a:t>1979</a:t>
            </a:r>
            <a:r>
              <a:rPr lang="en-GB" altLang="zh-CN" sz="5400" b="1">
                <a:solidFill>
                  <a:schemeClr val="bg1"/>
                </a:solidFill>
                <a:latin typeface="Open Sans Light" pitchFamily="34" charset="0"/>
              </a:rPr>
              <a:t> </a:t>
            </a:r>
          </a:p>
          <a:p>
            <a:pPr algn="ctr" latinLnBrk="1" hangingPunct="0">
              <a:defRPr/>
            </a:pPr>
            <a:endParaRPr lang="fr-FR">
              <a:solidFill>
                <a:srgbClr val="000000"/>
              </a:solidFill>
              <a:latin typeface="Helvetica Light"/>
            </a:endParaRPr>
          </a:p>
        </p:txBody>
      </p:sp>
      <p:sp>
        <p:nvSpPr>
          <p:cNvPr id="28" name="ZoneTexte 27"/>
          <p:cNvSpPr txBox="1"/>
          <p:nvPr/>
        </p:nvSpPr>
        <p:spPr>
          <a:xfrm>
            <a:off x="-188913" y="10368641"/>
            <a:ext cx="10891838" cy="2657138"/>
          </a:xfrm>
          <a:custGeom>
            <a:avLst/>
            <a:gdLst>
              <a:gd name="connsiteX0" fmla="*/ 0 w 16671926"/>
              <a:gd name="connsiteY0" fmla="*/ 0 h 2657475"/>
              <a:gd name="connsiteX1" fmla="*/ 16671926 w 16671926"/>
              <a:gd name="connsiteY1" fmla="*/ 0 h 2657475"/>
              <a:gd name="connsiteX2" fmla="*/ 16671926 w 16671926"/>
              <a:gd name="connsiteY2" fmla="*/ 2657475 h 2657475"/>
              <a:gd name="connsiteX3" fmla="*/ 0 w 16671926"/>
              <a:gd name="connsiteY3" fmla="*/ 2657475 h 2657475"/>
              <a:gd name="connsiteX4" fmla="*/ 0 w 16671926"/>
              <a:gd name="connsiteY4" fmla="*/ 0 h 2657475"/>
              <a:gd name="connsiteX0" fmla="*/ 31531 w 16671926"/>
              <a:gd name="connsiteY0" fmla="*/ 1481959 h 2657475"/>
              <a:gd name="connsiteX1" fmla="*/ 16671926 w 16671926"/>
              <a:gd name="connsiteY1" fmla="*/ 0 h 2657475"/>
              <a:gd name="connsiteX2" fmla="*/ 16671926 w 16671926"/>
              <a:gd name="connsiteY2" fmla="*/ 2657475 h 2657475"/>
              <a:gd name="connsiteX3" fmla="*/ 0 w 16671926"/>
              <a:gd name="connsiteY3" fmla="*/ 2657475 h 2657475"/>
              <a:gd name="connsiteX4" fmla="*/ 31531 w 16671926"/>
              <a:gd name="connsiteY4" fmla="*/ 1481959 h 2657475"/>
              <a:gd name="connsiteX0" fmla="*/ 31531 w 16671926"/>
              <a:gd name="connsiteY0" fmla="*/ 0 h 1175516"/>
              <a:gd name="connsiteX1" fmla="*/ 16577333 w 16671926"/>
              <a:gd name="connsiteY1" fmla="*/ 157655 h 1175516"/>
              <a:gd name="connsiteX2" fmla="*/ 16671926 w 16671926"/>
              <a:gd name="connsiteY2" fmla="*/ 1175516 h 1175516"/>
              <a:gd name="connsiteX3" fmla="*/ 0 w 16671926"/>
              <a:gd name="connsiteY3" fmla="*/ 1175516 h 1175516"/>
              <a:gd name="connsiteX4" fmla="*/ 31531 w 16671926"/>
              <a:gd name="connsiteY4" fmla="*/ 0 h 1175516"/>
              <a:gd name="connsiteX0" fmla="*/ 31531 w 16577333"/>
              <a:gd name="connsiteY0" fmla="*/ 0 h 1175516"/>
              <a:gd name="connsiteX1" fmla="*/ 16577333 w 16577333"/>
              <a:gd name="connsiteY1" fmla="*/ 157655 h 1175516"/>
              <a:gd name="connsiteX2" fmla="*/ 10838685 w 16577333"/>
              <a:gd name="connsiteY2" fmla="*/ 1175516 h 1175516"/>
              <a:gd name="connsiteX3" fmla="*/ 0 w 16577333"/>
              <a:gd name="connsiteY3" fmla="*/ 1175516 h 1175516"/>
              <a:gd name="connsiteX4" fmla="*/ 31531 w 16577333"/>
              <a:gd name="connsiteY4" fmla="*/ 0 h 1175516"/>
              <a:gd name="connsiteX0" fmla="*/ 31531 w 10838685"/>
              <a:gd name="connsiteY0" fmla="*/ 0 h 1175516"/>
              <a:gd name="connsiteX1" fmla="*/ 10807154 w 10838685"/>
              <a:gd name="connsiteY1" fmla="*/ 94593 h 1175516"/>
              <a:gd name="connsiteX2" fmla="*/ 10838685 w 10838685"/>
              <a:gd name="connsiteY2" fmla="*/ 1175516 h 1175516"/>
              <a:gd name="connsiteX3" fmla="*/ 0 w 10838685"/>
              <a:gd name="connsiteY3" fmla="*/ 1175516 h 1175516"/>
              <a:gd name="connsiteX4" fmla="*/ 31531 w 10838685"/>
              <a:gd name="connsiteY4" fmla="*/ 0 h 1175516"/>
              <a:gd name="connsiteX0" fmla="*/ 31531 w 10870216"/>
              <a:gd name="connsiteY0" fmla="*/ 0 h 1427765"/>
              <a:gd name="connsiteX1" fmla="*/ 10807154 w 10870216"/>
              <a:gd name="connsiteY1" fmla="*/ 94593 h 1427765"/>
              <a:gd name="connsiteX2" fmla="*/ 10870216 w 10870216"/>
              <a:gd name="connsiteY2" fmla="*/ 1427765 h 1427765"/>
              <a:gd name="connsiteX3" fmla="*/ 0 w 10870216"/>
              <a:gd name="connsiteY3" fmla="*/ 1175516 h 1427765"/>
              <a:gd name="connsiteX4" fmla="*/ 31531 w 10870216"/>
              <a:gd name="connsiteY4" fmla="*/ 0 h 1427765"/>
              <a:gd name="connsiteX0" fmla="*/ 0 w 10838685"/>
              <a:gd name="connsiteY0" fmla="*/ 0 h 1427765"/>
              <a:gd name="connsiteX1" fmla="*/ 10775623 w 10838685"/>
              <a:gd name="connsiteY1" fmla="*/ 94593 h 1427765"/>
              <a:gd name="connsiteX2" fmla="*/ 10838685 w 10838685"/>
              <a:gd name="connsiteY2" fmla="*/ 1427765 h 1427765"/>
              <a:gd name="connsiteX3" fmla="*/ 63062 w 10838685"/>
              <a:gd name="connsiteY3" fmla="*/ 1396234 h 1427765"/>
              <a:gd name="connsiteX4" fmla="*/ 0 w 10838685"/>
              <a:gd name="connsiteY4" fmla="*/ 0 h 1427765"/>
              <a:gd name="connsiteX0" fmla="*/ 0 w 10807154"/>
              <a:gd name="connsiteY0" fmla="*/ 0 h 1396234"/>
              <a:gd name="connsiteX1" fmla="*/ 10744092 w 10807154"/>
              <a:gd name="connsiteY1" fmla="*/ 63062 h 1396234"/>
              <a:gd name="connsiteX2" fmla="*/ 10807154 w 10807154"/>
              <a:gd name="connsiteY2" fmla="*/ 1396234 h 1396234"/>
              <a:gd name="connsiteX3" fmla="*/ 31531 w 10807154"/>
              <a:gd name="connsiteY3" fmla="*/ 1364703 h 1396234"/>
              <a:gd name="connsiteX4" fmla="*/ 0 w 10807154"/>
              <a:gd name="connsiteY4" fmla="*/ 0 h 1396234"/>
              <a:gd name="connsiteX0" fmla="*/ 0 w 10775623"/>
              <a:gd name="connsiteY0" fmla="*/ 0 h 1427765"/>
              <a:gd name="connsiteX1" fmla="*/ 10744092 w 10775623"/>
              <a:gd name="connsiteY1" fmla="*/ 63062 h 1427765"/>
              <a:gd name="connsiteX2" fmla="*/ 10775623 w 10775623"/>
              <a:gd name="connsiteY2" fmla="*/ 1427765 h 1427765"/>
              <a:gd name="connsiteX3" fmla="*/ 31531 w 10775623"/>
              <a:gd name="connsiteY3" fmla="*/ 1364703 h 1427765"/>
              <a:gd name="connsiteX4" fmla="*/ 0 w 10775623"/>
              <a:gd name="connsiteY4" fmla="*/ 0 h 1427765"/>
              <a:gd name="connsiteX0" fmla="*/ 0 w 10775623"/>
              <a:gd name="connsiteY0" fmla="*/ 0 h 1490828"/>
              <a:gd name="connsiteX1" fmla="*/ 10744092 w 10775623"/>
              <a:gd name="connsiteY1" fmla="*/ 63062 h 1490828"/>
              <a:gd name="connsiteX2" fmla="*/ 10775623 w 10775623"/>
              <a:gd name="connsiteY2" fmla="*/ 1427765 h 1490828"/>
              <a:gd name="connsiteX3" fmla="*/ 0 w 10775623"/>
              <a:gd name="connsiteY3" fmla="*/ 1490828 h 1490828"/>
              <a:gd name="connsiteX4" fmla="*/ 0 w 10775623"/>
              <a:gd name="connsiteY4" fmla="*/ 0 h 149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5623" h="1490828">
                <a:moveTo>
                  <a:pt x="0" y="0"/>
                </a:moveTo>
                <a:lnTo>
                  <a:pt x="10744092" y="63062"/>
                </a:lnTo>
                <a:lnTo>
                  <a:pt x="10775623" y="1427765"/>
                </a:lnTo>
                <a:lnTo>
                  <a:pt x="0" y="1490828"/>
                </a:lnTo>
                <a:lnTo>
                  <a:pt x="0" y="0"/>
                </a:lnTo>
                <a:close/>
              </a:path>
            </a:pathLst>
          </a:custGeom>
          <a:solidFill>
            <a:schemeClr val="tx1">
              <a:alpha val="36000"/>
            </a:schemeClr>
          </a:solid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algn="ctr" latinLnBrk="1" hangingPunct="0">
              <a:defRPr/>
            </a:pPr>
            <a:r>
              <a:rPr lang="fr-FR" sz="16600">
                <a:solidFill>
                  <a:srgbClr val="F2F2F2"/>
                </a:solidFill>
                <a:latin typeface="Lucia BT" pitchFamily="66" charset="0"/>
              </a:rPr>
              <a:t>	</a:t>
            </a:r>
            <a:endParaRPr lang="fr-FR" sz="6600">
              <a:solidFill>
                <a:srgbClr val="F2F2F2"/>
              </a:solidFill>
              <a:latin typeface="Open Sans Light" pitchFamily="34" charset="0"/>
            </a:endParaRPr>
          </a:p>
        </p:txBody>
      </p:sp>
      <p:sp>
        <p:nvSpPr>
          <p:cNvPr id="8" name="ZoneTexte 7"/>
          <p:cNvSpPr txBox="1"/>
          <p:nvPr/>
        </p:nvSpPr>
        <p:spPr>
          <a:xfrm>
            <a:off x="0" y="11422063"/>
            <a:ext cx="5283200" cy="12112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GB" altLang="zh-CN" sz="3600" b="1">
                <a:solidFill>
                  <a:schemeClr val="bg1"/>
                </a:solidFill>
                <a:latin typeface="Open Sans Light" pitchFamily="34" charset="0"/>
              </a:rPr>
              <a:t>Simonnet-Febvre,</a:t>
            </a:r>
          </a:p>
          <a:p>
            <a:pPr algn="ctr" latinLnBrk="1" hangingPunct="0">
              <a:defRPr/>
            </a:pPr>
            <a:r>
              <a:rPr lang="en-GB" altLang="zh-CN" sz="3600" b="1">
                <a:solidFill>
                  <a:schemeClr val="bg1"/>
                </a:solidFill>
                <a:latin typeface="Open Sans Light" pitchFamily="34" charset="0"/>
              </a:rPr>
              <a:t>2003 (Chablis)</a:t>
            </a:r>
            <a:endParaRPr lang="fr-FR" sz="3600" b="1">
              <a:solidFill>
                <a:schemeClr val="bg1"/>
              </a:solidFill>
              <a:latin typeface="Helvetica Light"/>
            </a:endParaRPr>
          </a:p>
        </p:txBody>
      </p:sp>
      <p:sp>
        <p:nvSpPr>
          <p:cNvPr id="7" name="ZoneTexte 6"/>
          <p:cNvSpPr txBox="1"/>
          <p:nvPr/>
        </p:nvSpPr>
        <p:spPr>
          <a:xfrm>
            <a:off x="5319713" y="11268075"/>
            <a:ext cx="5422900" cy="15176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GB" altLang="zh-CN" sz="3600" b="1" dirty="0">
                <a:solidFill>
                  <a:schemeClr val="bg1"/>
                </a:solidFill>
                <a:latin typeface="Open Sans Light" pitchFamily="34" charset="0"/>
              </a:rPr>
              <a:t>Henry </a:t>
            </a:r>
            <a:r>
              <a:rPr lang="en-GB" altLang="zh-CN" sz="3600" b="1" dirty="0" err="1">
                <a:solidFill>
                  <a:schemeClr val="bg1"/>
                </a:solidFill>
                <a:latin typeface="Open Sans Light" pitchFamily="34" charset="0"/>
              </a:rPr>
              <a:t>Fessy</a:t>
            </a:r>
            <a:r>
              <a:rPr lang="en-GB" altLang="zh-CN" sz="3600" b="1" dirty="0">
                <a:solidFill>
                  <a:schemeClr val="bg1"/>
                </a:solidFill>
                <a:latin typeface="Open Sans Light" pitchFamily="34" charset="0"/>
              </a:rPr>
              <a:t>,</a:t>
            </a:r>
          </a:p>
          <a:p>
            <a:pPr algn="ctr" latinLnBrk="1" hangingPunct="0">
              <a:defRPr/>
            </a:pPr>
            <a:r>
              <a:rPr lang="en-GB" altLang="zh-CN" sz="3600" b="1" dirty="0">
                <a:solidFill>
                  <a:schemeClr val="bg1"/>
                </a:solidFill>
                <a:latin typeface="Open Sans Light" pitchFamily="34" charset="0"/>
              </a:rPr>
              <a:t> 2008 (Beaujolais)</a:t>
            </a:r>
          </a:p>
          <a:p>
            <a:pPr algn="ctr" latinLnBrk="1" hangingPunct="0">
              <a:defRPr/>
            </a:pPr>
            <a:endParaRPr lang="fr-FR" sz="2000" dirty="0">
              <a:latin typeface="Helvetica Light"/>
            </a:endParaRPr>
          </a:p>
        </p:txBody>
      </p:sp>
      <p:sp>
        <p:nvSpPr>
          <p:cNvPr id="26" name="ZoneTexte 25"/>
          <p:cNvSpPr txBox="1"/>
          <p:nvPr/>
        </p:nvSpPr>
        <p:spPr>
          <a:xfrm>
            <a:off x="10763625" y="5609500"/>
            <a:ext cx="5421313" cy="21031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GB" altLang="zh-CN" sz="3600" b="1" dirty="0" smtClean="0">
                <a:solidFill>
                  <a:schemeClr val="bg1"/>
                </a:solidFill>
                <a:latin typeface="Open Sans Light" pitchFamily="34" charset="0"/>
              </a:rPr>
              <a:t>Les </a:t>
            </a:r>
            <a:r>
              <a:rPr lang="en-GB" altLang="zh-CN" sz="3600" b="1" dirty="0" err="1" smtClean="0">
                <a:solidFill>
                  <a:schemeClr val="bg1"/>
                </a:solidFill>
                <a:latin typeface="Open Sans Light" pitchFamily="34" charset="0"/>
              </a:rPr>
              <a:t>Pierres</a:t>
            </a:r>
            <a:r>
              <a:rPr lang="en-GB" altLang="zh-CN" sz="3600" b="1" dirty="0" smtClean="0">
                <a:solidFill>
                  <a:schemeClr val="bg1"/>
                </a:solidFill>
                <a:latin typeface="Open Sans Light" pitchFamily="34" charset="0"/>
              </a:rPr>
              <a:t> </a:t>
            </a:r>
            <a:r>
              <a:rPr lang="en-GB" altLang="zh-CN" sz="3600" b="1" dirty="0" err="1" smtClean="0">
                <a:solidFill>
                  <a:schemeClr val="bg1"/>
                </a:solidFill>
                <a:latin typeface="Open Sans Light" pitchFamily="34" charset="0"/>
              </a:rPr>
              <a:t>Dorées</a:t>
            </a:r>
            <a:endParaRPr lang="en-GB" altLang="zh-CN" sz="3600" b="1" dirty="0" smtClean="0">
              <a:solidFill>
                <a:schemeClr val="bg1"/>
              </a:solidFill>
              <a:latin typeface="Open Sans Light" pitchFamily="34" charset="0"/>
            </a:endParaRPr>
          </a:p>
          <a:p>
            <a:pPr algn="ctr" latinLnBrk="1" hangingPunct="0">
              <a:defRPr/>
            </a:pPr>
            <a:r>
              <a:rPr lang="en-GB" altLang="zh-CN" sz="3600" b="1" dirty="0" smtClean="0">
                <a:solidFill>
                  <a:schemeClr val="bg1"/>
                </a:solidFill>
                <a:latin typeface="Open Sans Light" pitchFamily="34" charset="0"/>
              </a:rPr>
              <a:t>2016</a:t>
            </a:r>
            <a:endParaRPr lang="en-GB" altLang="zh-CN" sz="4000" b="1" dirty="0">
              <a:solidFill>
                <a:schemeClr val="bg1"/>
              </a:solidFill>
              <a:latin typeface="Open Sans Light" pitchFamily="34" charset="0"/>
            </a:endParaRPr>
          </a:p>
          <a:p>
            <a:pPr algn="ctr" latinLnBrk="1" hangingPunct="0">
              <a:defRPr/>
            </a:pPr>
            <a:endParaRPr lang="fr-FR" sz="5400" b="1" dirty="0">
              <a:solidFill>
                <a:srgbClr val="000000"/>
              </a:solidFill>
              <a:latin typeface="Helvetica Light"/>
            </a:endParaRPr>
          </a:p>
        </p:txBody>
      </p:sp>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235200"/>
            <a:ext cx="24384000" cy="107950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26627" name="Shape 759"/>
          <p:cNvSpPr>
            <a:spLocks noGrp="1"/>
          </p:cNvSpPr>
          <p:nvPr>
            <p:ph type="sldNum" sz="quarter" idx="10"/>
          </p:nvPr>
        </p:nvSpPr>
        <p:spPr>
          <a:xfrm>
            <a:off x="23710900" y="13239750"/>
            <a:ext cx="346075" cy="381000"/>
          </a:xfrm>
          <a:noFill/>
        </p:spPr>
        <p:txBody>
          <a:bodyPr/>
          <a:lstStyle/>
          <a:p>
            <a:fld id="{F6905FDD-DBFB-4CE3-86BE-AB105501F4D4}" type="slidenum">
              <a:rPr lang="fr-FR" altLang="fr-FR" sz="1600" smtClean="0"/>
              <a:pPr/>
              <a:t>24</a:t>
            </a:fld>
            <a:endParaRPr lang="fr-FR" altLang="fr-FR" sz="1600"/>
          </a:p>
        </p:txBody>
      </p:sp>
      <p:pic>
        <p:nvPicPr>
          <p:cNvPr id="26628"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6629"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6630"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Innovation - Ardèche</a:t>
            </a:r>
          </a:p>
        </p:txBody>
      </p:sp>
      <p:sp>
        <p:nvSpPr>
          <p:cNvPr id="26631" name="Shape 303"/>
          <p:cNvSpPr>
            <a:spLocks noChangeShapeType="1"/>
          </p:cNvSpPr>
          <p:nvPr/>
        </p:nvSpPr>
        <p:spPr bwMode="auto">
          <a:xfrm>
            <a:off x="15551150" y="4273550"/>
            <a:ext cx="3113088"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6632" name="Shape 304"/>
          <p:cNvSpPr>
            <a:spLocks noChangeArrowheads="1"/>
          </p:cNvSpPr>
          <p:nvPr/>
        </p:nvSpPr>
        <p:spPr bwMode="auto">
          <a:xfrm>
            <a:off x="14212888" y="3321050"/>
            <a:ext cx="5791200" cy="430213"/>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Chardonnay</a:t>
            </a:r>
          </a:p>
        </p:txBody>
      </p:sp>
      <p:sp>
        <p:nvSpPr>
          <p:cNvPr id="26633" name="Shape 302"/>
          <p:cNvSpPr>
            <a:spLocks noChangeArrowheads="1"/>
          </p:cNvSpPr>
          <p:nvPr/>
        </p:nvSpPr>
        <p:spPr bwMode="auto">
          <a:xfrm>
            <a:off x="14693900" y="2471738"/>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Ardèche</a:t>
            </a:r>
          </a:p>
        </p:txBody>
      </p:sp>
      <p:pic>
        <p:nvPicPr>
          <p:cNvPr id="26634" name="Image 1"/>
          <p:cNvPicPr>
            <a:picLocks noChangeAspect="1" noChangeArrowheads="1"/>
          </p:cNvPicPr>
          <p:nvPr/>
        </p:nvPicPr>
        <p:blipFill>
          <a:blip r:embed="rId3" cstate="print"/>
          <a:srcRect/>
          <a:stretch>
            <a:fillRect/>
          </a:stretch>
        </p:blipFill>
        <p:spPr bwMode="auto">
          <a:xfrm>
            <a:off x="19121438" y="2787650"/>
            <a:ext cx="4851400" cy="5083175"/>
          </a:xfrm>
          <a:prstGeom prst="rect">
            <a:avLst/>
          </a:prstGeom>
          <a:noFill/>
          <a:ln w="9525">
            <a:noFill/>
            <a:miter lim="800000"/>
            <a:headEnd/>
            <a:tailEnd/>
          </a:ln>
        </p:spPr>
      </p:pic>
      <p:pic>
        <p:nvPicPr>
          <p:cNvPr id="26635" name="Picture 12" descr="U:\ANGLAIS\MARKETING FM\ELEMENT DIVERS\IMG\Photo pour ardèche\ARDECHE (photos envoyées à Aurélie Brunot)\Ardèche3.jpg"/>
          <p:cNvPicPr>
            <a:picLocks noChangeAspect="1" noChangeArrowheads="1"/>
          </p:cNvPicPr>
          <p:nvPr/>
        </p:nvPicPr>
        <p:blipFill>
          <a:blip r:embed="rId4" cstate="print"/>
          <a:srcRect/>
          <a:stretch>
            <a:fillRect/>
          </a:stretch>
        </p:blipFill>
        <p:spPr bwMode="auto">
          <a:xfrm>
            <a:off x="4763" y="2746375"/>
            <a:ext cx="14655800" cy="9772650"/>
          </a:xfrm>
          <a:prstGeom prst="rect">
            <a:avLst/>
          </a:prstGeom>
          <a:noFill/>
          <a:ln w="9525">
            <a:noFill/>
            <a:miter lim="800000"/>
            <a:headEnd/>
            <a:tailEnd/>
          </a:ln>
        </p:spPr>
      </p:pic>
      <p:sp>
        <p:nvSpPr>
          <p:cNvPr id="3" name="ZoneTexte 2"/>
          <p:cNvSpPr txBox="1"/>
          <p:nvPr/>
        </p:nvSpPr>
        <p:spPr>
          <a:xfrm>
            <a:off x="14838363" y="4538663"/>
            <a:ext cx="9986962" cy="92440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571500" indent="-571500" latinLnBrk="1" hangingPunct="0">
              <a:buFont typeface="Arial" pitchFamily="34" charset="0"/>
              <a:buChar char="•"/>
              <a:defRPr/>
            </a:pPr>
            <a:r>
              <a:rPr lang="fr-FR" sz="3200" b="1" dirty="0" err="1">
                <a:solidFill>
                  <a:srgbClr val="34373B"/>
                </a:solidFill>
                <a:latin typeface="Open Sans Light" pitchFamily="34" charset="0"/>
              </a:rPr>
              <a:t>Southern</a:t>
            </a:r>
            <a:r>
              <a:rPr lang="fr-FR" sz="3200" b="1" dirty="0">
                <a:solidFill>
                  <a:srgbClr val="34373B"/>
                </a:solidFill>
                <a:latin typeface="Open Sans Light" pitchFamily="34" charset="0"/>
              </a:rPr>
              <a:t> France </a:t>
            </a:r>
            <a:endParaRPr lang="fr-FR" sz="3200" dirty="0">
              <a:solidFill>
                <a:srgbClr val="34373B"/>
              </a:solidFill>
              <a:latin typeface="Open Sans Light" pitchFamily="34" charset="0"/>
            </a:endParaRPr>
          </a:p>
          <a:p>
            <a:pPr marL="571500" indent="-571500" latinLnBrk="1" hangingPunct="0">
              <a:defRPr/>
            </a:pPr>
            <a:r>
              <a:rPr lang="fr-FR" sz="3200" dirty="0">
                <a:solidFill>
                  <a:srgbClr val="34373B"/>
                </a:solidFill>
                <a:latin typeface="Open Sans Light" pitchFamily="34" charset="0"/>
              </a:rPr>
              <a:t>  (West of the </a:t>
            </a:r>
            <a:r>
              <a:rPr lang="fr-FR" sz="3200" dirty="0" err="1">
                <a:solidFill>
                  <a:srgbClr val="34373B"/>
                </a:solidFill>
                <a:latin typeface="Open Sans Light" pitchFamily="34" charset="0"/>
              </a:rPr>
              <a:t>Rhone</a:t>
            </a: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Valley</a:t>
            </a:r>
            <a:r>
              <a:rPr lang="fr-FR" sz="3200" dirty="0">
                <a:solidFill>
                  <a:srgbClr val="34373B"/>
                </a:solidFill>
                <a:latin typeface="Open Sans Light" pitchFamily="34" charset="0"/>
              </a:rPr>
              <a:t>)</a:t>
            </a:r>
          </a:p>
          <a:p>
            <a:pPr marL="571500" indent="-571500" latinLnBrk="1" hangingPunct="0">
              <a:defRPr/>
            </a:pPr>
            <a:endParaRPr lang="fr-FR" sz="3200" dirty="0">
              <a:solidFill>
                <a:srgbClr val="34373B"/>
              </a:solidFill>
              <a:latin typeface="Open Sans Light" pitchFamily="34" charset="0"/>
            </a:endParaRPr>
          </a:p>
          <a:p>
            <a:pPr marL="571500" indent="-571500" latinLnBrk="1" hangingPunct="0">
              <a:buFont typeface="Arial" pitchFamily="34" charset="0"/>
              <a:buChar char="•"/>
              <a:defRPr/>
            </a:pPr>
            <a:r>
              <a:rPr lang="fr-FR" sz="3200" dirty="0" err="1">
                <a:solidFill>
                  <a:srgbClr val="34373B"/>
                </a:solidFill>
                <a:latin typeface="Open Sans Light" pitchFamily="34" charset="0"/>
              </a:rPr>
              <a:t>Investment</a:t>
            </a: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since</a:t>
            </a:r>
            <a:r>
              <a:rPr lang="fr-FR" sz="3200" dirty="0">
                <a:solidFill>
                  <a:srgbClr val="34373B"/>
                </a:solidFill>
                <a:latin typeface="Open Sans Light" pitchFamily="34" charset="0"/>
              </a:rPr>
              <a:t> </a:t>
            </a:r>
            <a:r>
              <a:rPr lang="fr-FR" sz="3200" b="1" dirty="0">
                <a:solidFill>
                  <a:srgbClr val="34373B"/>
                </a:solidFill>
                <a:latin typeface="Open Sans Light" pitchFamily="34" charset="0"/>
              </a:rPr>
              <a:t>1979</a:t>
            </a:r>
          </a:p>
          <a:p>
            <a:pPr marL="571500" indent="-571500" latinLnBrk="1" hangingPunct="0">
              <a:buFont typeface="Arial" pitchFamily="34" charset="0"/>
              <a:buChar char="•"/>
              <a:defRPr/>
            </a:pPr>
            <a:endParaRPr lang="fr-FR" sz="3200" b="1" dirty="0">
              <a:solidFill>
                <a:srgbClr val="34373B"/>
              </a:solidFill>
              <a:latin typeface="Open Sans Light" pitchFamily="34" charset="0"/>
            </a:endParaRPr>
          </a:p>
          <a:p>
            <a:pPr marL="571500" indent="-571500" latinLnBrk="1" hangingPunct="0">
              <a:buFont typeface="Arial" pitchFamily="34" charset="0"/>
              <a:buChar char="•"/>
              <a:defRPr/>
            </a:pPr>
            <a:r>
              <a:rPr lang="fr-FR" sz="3200" dirty="0">
                <a:solidFill>
                  <a:srgbClr val="34373B"/>
                </a:solidFill>
                <a:latin typeface="Open Sans Light" pitchFamily="34" charset="0"/>
              </a:rPr>
              <a:t>An </a:t>
            </a:r>
            <a:r>
              <a:rPr lang="fr-FR" sz="3200" b="1" dirty="0" err="1">
                <a:solidFill>
                  <a:srgbClr val="34373B"/>
                </a:solidFill>
                <a:latin typeface="Open Sans Light" pitchFamily="34" charset="0"/>
              </a:rPr>
              <a:t>ideal</a:t>
            </a:r>
            <a:r>
              <a:rPr lang="fr-FR" sz="3200" b="1" dirty="0">
                <a:solidFill>
                  <a:srgbClr val="34373B"/>
                </a:solidFill>
                <a:latin typeface="Open Sans Light" pitchFamily="34" charset="0"/>
              </a:rPr>
              <a:t> </a:t>
            </a:r>
            <a:r>
              <a:rPr lang="fr-FR" sz="3200" b="1" dirty="0" err="1">
                <a:solidFill>
                  <a:srgbClr val="34373B"/>
                </a:solidFill>
                <a:latin typeface="Open Sans Light" pitchFamily="34" charset="0"/>
              </a:rPr>
              <a:t>climate</a:t>
            </a:r>
            <a:r>
              <a:rPr lang="fr-FR" sz="3200" b="1" dirty="0">
                <a:solidFill>
                  <a:srgbClr val="34373B"/>
                </a:solidFill>
                <a:latin typeface="Open Sans Light" pitchFamily="34" charset="0"/>
              </a:rPr>
              <a:t> </a:t>
            </a:r>
            <a:r>
              <a:rPr lang="fr-FR" sz="3200" dirty="0">
                <a:solidFill>
                  <a:srgbClr val="34373B"/>
                </a:solidFill>
                <a:latin typeface="Open Sans Light" pitchFamily="34" charset="0"/>
              </a:rPr>
              <a:t>for </a:t>
            </a:r>
            <a:r>
              <a:rPr lang="fr-FR" sz="3200" dirty="0" err="1">
                <a:solidFill>
                  <a:srgbClr val="34373B"/>
                </a:solidFill>
                <a:latin typeface="Open Sans Light" pitchFamily="34" charset="0"/>
              </a:rPr>
              <a:t>early</a:t>
            </a:r>
            <a:r>
              <a:rPr lang="fr-FR" sz="3200" dirty="0">
                <a:solidFill>
                  <a:srgbClr val="34373B"/>
                </a:solidFill>
                <a:latin typeface="Open Sans Light" pitchFamily="34" charset="0"/>
              </a:rPr>
              <a:t> </a:t>
            </a:r>
          </a:p>
          <a:p>
            <a:pPr marL="571500" indent="-571500" latinLnBrk="1" hangingPunct="0">
              <a:defRPr/>
            </a:pP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ripening</a:t>
            </a:r>
            <a:endParaRPr lang="fr-FR" sz="3200" dirty="0">
              <a:solidFill>
                <a:srgbClr val="34373B"/>
              </a:solidFill>
              <a:latin typeface="Open Sans Light" pitchFamily="34" charset="0"/>
            </a:endParaRPr>
          </a:p>
          <a:p>
            <a:pPr marL="571500" indent="-571500" latinLnBrk="1" hangingPunct="0">
              <a:defRPr/>
            </a:pPr>
            <a:endParaRPr lang="fr-FR" sz="3200" dirty="0">
              <a:solidFill>
                <a:srgbClr val="34373B"/>
              </a:solidFill>
              <a:latin typeface="Open Sans Light" pitchFamily="34" charset="0"/>
            </a:endParaRPr>
          </a:p>
          <a:p>
            <a:pPr marL="571500" indent="-571500" latinLnBrk="1" hangingPunct="0">
              <a:buFont typeface="Arial" pitchFamily="34" charset="0"/>
              <a:buChar char="•"/>
              <a:defRPr/>
            </a:pPr>
            <a:r>
              <a:rPr lang="fr-FR" sz="3200" b="1" dirty="0">
                <a:solidFill>
                  <a:srgbClr val="34373B"/>
                </a:solidFill>
                <a:latin typeface="Open Sans Light" pitchFamily="34" charset="0"/>
              </a:rPr>
              <a:t>Clay-</a:t>
            </a:r>
            <a:r>
              <a:rPr lang="fr-FR" sz="3200" b="1" dirty="0" err="1">
                <a:solidFill>
                  <a:srgbClr val="34373B"/>
                </a:solidFill>
                <a:latin typeface="Open Sans Light" pitchFamily="34" charset="0"/>
              </a:rPr>
              <a:t>chalk</a:t>
            </a:r>
            <a:r>
              <a:rPr lang="fr-FR" sz="3200" b="1" dirty="0">
                <a:solidFill>
                  <a:srgbClr val="34373B"/>
                </a:solidFill>
                <a:latin typeface="Open Sans Light" pitchFamily="34" charset="0"/>
              </a:rPr>
              <a:t> </a:t>
            </a:r>
            <a:r>
              <a:rPr lang="fr-FR" sz="3200" b="1" dirty="0" err="1">
                <a:solidFill>
                  <a:srgbClr val="34373B"/>
                </a:solidFill>
                <a:latin typeface="Open Sans Light" pitchFamily="34" charset="0"/>
              </a:rPr>
              <a:t>soils</a:t>
            </a: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similar</a:t>
            </a:r>
            <a:r>
              <a:rPr lang="fr-FR" sz="3200" dirty="0">
                <a:solidFill>
                  <a:srgbClr val="34373B"/>
                </a:solidFill>
                <a:latin typeface="Open Sans Light" pitchFamily="34" charset="0"/>
              </a:rPr>
              <a:t> to </a:t>
            </a:r>
            <a:r>
              <a:rPr lang="fr-FR" sz="3200" dirty="0" err="1">
                <a:solidFill>
                  <a:srgbClr val="34373B"/>
                </a:solidFill>
                <a:latin typeface="Open Sans Light" pitchFamily="34" charset="0"/>
              </a:rPr>
              <a:t>Burgundy</a:t>
            </a:r>
            <a:endParaRPr lang="fr-FR" sz="3200" dirty="0">
              <a:solidFill>
                <a:srgbClr val="34373B"/>
              </a:solidFill>
              <a:latin typeface="Open Sans Light" pitchFamily="34" charset="0"/>
            </a:endParaRPr>
          </a:p>
          <a:p>
            <a:pPr marL="571500" indent="-571500" latinLnBrk="1" hangingPunct="0">
              <a:defRPr/>
            </a:pPr>
            <a:endParaRPr lang="fr-FR" sz="3200" dirty="0">
              <a:solidFill>
                <a:srgbClr val="34373B"/>
              </a:solidFill>
              <a:latin typeface="Open Sans Light" pitchFamily="34" charset="0"/>
            </a:endParaRPr>
          </a:p>
          <a:p>
            <a:pPr marL="571500" indent="-571500" latinLnBrk="1" hangingPunct="0">
              <a:buFont typeface="Arial" pitchFamily="34" charset="0"/>
              <a:buChar char="•"/>
              <a:defRPr/>
            </a:pPr>
            <a:r>
              <a:rPr lang="fr-FR" sz="3200" dirty="0" err="1">
                <a:solidFill>
                  <a:srgbClr val="34373B"/>
                </a:solidFill>
                <a:latin typeface="Open Sans Light" pitchFamily="34" charset="0"/>
              </a:rPr>
              <a:t>Partnership</a:t>
            </a: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with</a:t>
            </a:r>
            <a:r>
              <a:rPr lang="fr-FR" sz="3200" dirty="0">
                <a:solidFill>
                  <a:srgbClr val="34373B"/>
                </a:solidFill>
                <a:latin typeface="Open Sans Light" pitchFamily="34" charset="0"/>
              </a:rPr>
              <a:t> </a:t>
            </a:r>
            <a:r>
              <a:rPr lang="fr-FR" sz="3200" b="1" dirty="0">
                <a:solidFill>
                  <a:srgbClr val="34373B"/>
                </a:solidFill>
                <a:latin typeface="Open Sans Light" pitchFamily="34" charset="0"/>
              </a:rPr>
              <a:t>local </a:t>
            </a:r>
            <a:r>
              <a:rPr lang="fr-FR" sz="3200" b="1" dirty="0" err="1">
                <a:solidFill>
                  <a:srgbClr val="34373B"/>
                </a:solidFill>
                <a:latin typeface="Open Sans Light" pitchFamily="34" charset="0"/>
              </a:rPr>
              <a:t>growers</a:t>
            </a:r>
            <a:r>
              <a:rPr lang="fr-FR" sz="3200" b="1" dirty="0">
                <a:solidFill>
                  <a:srgbClr val="34373B"/>
                </a:solidFill>
                <a:latin typeface="Open Sans Light" pitchFamily="34" charset="0"/>
              </a:rPr>
              <a:t> </a:t>
            </a:r>
          </a:p>
          <a:p>
            <a:pPr marL="571500" indent="-571500" latinLnBrk="1" hangingPunct="0">
              <a:defRPr/>
            </a:pPr>
            <a:r>
              <a:rPr lang="fr-FR" sz="3200" dirty="0">
                <a:solidFill>
                  <a:srgbClr val="34373B"/>
                </a:solidFill>
                <a:latin typeface="Open Sans Light" pitchFamily="34" charset="0"/>
              </a:rPr>
              <a:t>      (320 ha / 800 acres)</a:t>
            </a:r>
          </a:p>
          <a:p>
            <a:pPr marL="571500" indent="-571500" latinLnBrk="1" hangingPunct="0">
              <a:defRPr/>
            </a:pPr>
            <a:endParaRPr lang="fr-FR" sz="3200" dirty="0">
              <a:solidFill>
                <a:srgbClr val="34373B"/>
              </a:solidFill>
              <a:latin typeface="Open Sans Light" pitchFamily="34" charset="0"/>
            </a:endParaRPr>
          </a:p>
          <a:p>
            <a:pPr marL="571500" indent="-571500" latinLnBrk="1" hangingPunct="0">
              <a:buFont typeface="Arial" pitchFamily="34" charset="0"/>
              <a:buChar char="•"/>
              <a:defRPr/>
            </a:pPr>
            <a:r>
              <a:rPr lang="fr-FR" sz="3200" b="1" dirty="0">
                <a:solidFill>
                  <a:srgbClr val="34373B"/>
                </a:solidFill>
                <a:latin typeface="Open Sans Light" pitchFamily="34" charset="0"/>
              </a:rPr>
              <a:t>High </a:t>
            </a:r>
            <a:r>
              <a:rPr lang="fr-FR" sz="3200" b="1" dirty="0" err="1">
                <a:solidFill>
                  <a:srgbClr val="34373B"/>
                </a:solidFill>
                <a:latin typeface="Open Sans Light" pitchFamily="34" charset="0"/>
              </a:rPr>
              <a:t>tech</a:t>
            </a:r>
            <a:r>
              <a:rPr lang="fr-FR" sz="3200" b="1" dirty="0">
                <a:solidFill>
                  <a:srgbClr val="34373B"/>
                </a:solidFill>
                <a:latin typeface="Open Sans Light" pitchFamily="34" charset="0"/>
              </a:rPr>
              <a:t> </a:t>
            </a:r>
            <a:r>
              <a:rPr lang="fr-FR" sz="3200" dirty="0" err="1">
                <a:solidFill>
                  <a:srgbClr val="34373B"/>
                </a:solidFill>
                <a:latin typeface="Open Sans Light" pitchFamily="34" charset="0"/>
              </a:rPr>
              <a:t>winery</a:t>
            </a:r>
            <a:r>
              <a:rPr lang="fr-FR" sz="3200" dirty="0">
                <a:solidFill>
                  <a:srgbClr val="34373B"/>
                </a:solidFill>
                <a:latin typeface="Open Sans Light" pitchFamily="34" charset="0"/>
              </a:rPr>
              <a:t> </a:t>
            </a:r>
            <a:r>
              <a:rPr lang="fr-FR" sz="3200" dirty="0" err="1">
                <a:solidFill>
                  <a:srgbClr val="34373B"/>
                </a:solidFill>
                <a:latin typeface="Open Sans Light" pitchFamily="34" charset="0"/>
              </a:rPr>
              <a:t>built</a:t>
            </a:r>
            <a:r>
              <a:rPr lang="fr-FR" sz="3200" dirty="0">
                <a:solidFill>
                  <a:srgbClr val="34373B"/>
                </a:solidFill>
                <a:latin typeface="Open Sans Light" pitchFamily="34" charset="0"/>
              </a:rPr>
              <a:t> on site in1986</a:t>
            </a:r>
          </a:p>
          <a:p>
            <a:pPr marL="571500" indent="-571500" latinLnBrk="1" hangingPunct="0">
              <a:defRPr/>
            </a:pPr>
            <a:endParaRPr lang="fr-FR" sz="3200" dirty="0">
              <a:solidFill>
                <a:srgbClr val="34373B"/>
              </a:solidFill>
              <a:latin typeface="Open Sans Light" pitchFamily="34" charset="0"/>
            </a:endParaRPr>
          </a:p>
          <a:p>
            <a:pPr marL="571500" indent="-571500" latinLnBrk="1" hangingPunct="0">
              <a:buFont typeface="Arial" pitchFamily="34" charset="0"/>
              <a:buChar char="•"/>
              <a:defRPr/>
            </a:pPr>
            <a:r>
              <a:rPr lang="fr-FR" sz="3200" b="1" dirty="0">
                <a:solidFill>
                  <a:srgbClr val="34373B"/>
                </a:solidFill>
                <a:latin typeface="Open Sans Light" pitchFamily="34" charset="0"/>
              </a:rPr>
              <a:t>Ardèche – Grand Ardèche – </a:t>
            </a:r>
            <a:r>
              <a:rPr lang="fr-FR" sz="3200" b="1" dirty="0" err="1">
                <a:solidFill>
                  <a:srgbClr val="34373B"/>
                </a:solidFill>
                <a:latin typeface="Open Sans Light" pitchFamily="34" charset="0"/>
              </a:rPr>
              <a:t>Viogner</a:t>
            </a:r>
            <a:r>
              <a:rPr lang="fr-FR" sz="3200" b="1" dirty="0">
                <a:solidFill>
                  <a:srgbClr val="34373B"/>
                </a:solidFill>
                <a:latin typeface="Open Sans Light" pitchFamily="34" charset="0"/>
              </a:rPr>
              <a:t> – </a:t>
            </a:r>
            <a:r>
              <a:rPr lang="fr-FR" sz="3200" b="1" dirty="0" err="1">
                <a:solidFill>
                  <a:srgbClr val="34373B"/>
                </a:solidFill>
                <a:latin typeface="Open Sans Light" pitchFamily="34" charset="0"/>
              </a:rPr>
              <a:t>Duet</a:t>
            </a:r>
            <a:endParaRPr lang="fr-FR" sz="3200" b="1" dirty="0">
              <a:solidFill>
                <a:srgbClr val="34373B"/>
              </a:solidFill>
              <a:latin typeface="Open Sans Light" pitchFamily="34" charset="0"/>
            </a:endParaRPr>
          </a:p>
          <a:p>
            <a:pPr marL="571500" indent="-571500" latinLnBrk="1" hangingPunct="0">
              <a:defRPr/>
            </a:pPr>
            <a:r>
              <a:rPr lang="fr-FR" sz="3200" i="1" dirty="0">
                <a:solidFill>
                  <a:srgbClr val="34373B"/>
                </a:solidFill>
                <a:latin typeface="Open Sans Light" pitchFamily="34" charset="0"/>
              </a:rPr>
              <a:t>     Indication Géographique Protégée (IGP) Ardèche</a:t>
            </a:r>
          </a:p>
          <a:p>
            <a:pPr marL="571500" indent="-571500" algn="ctr" latinLnBrk="1" hangingPunct="0">
              <a:defRPr/>
            </a:pPr>
            <a:endParaRPr lang="fr-FR" dirty="0">
              <a:solidFill>
                <a:srgbClr val="000000"/>
              </a:solidFill>
              <a:latin typeface="Helvetica Light"/>
            </a:endParaRPr>
          </a:p>
        </p:txBody>
      </p:sp>
      <p:sp>
        <p:nvSpPr>
          <p:cNvPr id="26637"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338" y="2301875"/>
            <a:ext cx="24384001" cy="107950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27651" name="Shape 759"/>
          <p:cNvSpPr>
            <a:spLocks noGrp="1"/>
          </p:cNvSpPr>
          <p:nvPr>
            <p:ph type="sldNum" sz="quarter" idx="10"/>
          </p:nvPr>
        </p:nvSpPr>
        <p:spPr>
          <a:xfrm>
            <a:off x="23710900" y="13239750"/>
            <a:ext cx="346075" cy="381000"/>
          </a:xfrm>
          <a:noFill/>
        </p:spPr>
        <p:txBody>
          <a:bodyPr/>
          <a:lstStyle/>
          <a:p>
            <a:fld id="{470E89C2-C8C8-4EC7-98DA-71B939DEDBA8}" type="slidenum">
              <a:rPr lang="fr-FR" altLang="fr-FR" sz="1600" smtClean="0"/>
              <a:pPr/>
              <a:t>25</a:t>
            </a:fld>
            <a:endParaRPr lang="fr-FR" altLang="fr-FR" sz="1600"/>
          </a:p>
        </p:txBody>
      </p:sp>
      <p:pic>
        <p:nvPicPr>
          <p:cNvPr id="27652"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7653"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7654" name="Shape 303"/>
          <p:cNvSpPr>
            <a:spLocks noChangeShapeType="1"/>
          </p:cNvSpPr>
          <p:nvPr/>
        </p:nvSpPr>
        <p:spPr bwMode="auto">
          <a:xfrm>
            <a:off x="16468725" y="4478338"/>
            <a:ext cx="3113088"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7655" name="Shape 304"/>
          <p:cNvSpPr>
            <a:spLocks noChangeArrowheads="1"/>
          </p:cNvSpPr>
          <p:nvPr/>
        </p:nvSpPr>
        <p:spPr bwMode="auto">
          <a:xfrm>
            <a:off x="15008225" y="3470275"/>
            <a:ext cx="5791200" cy="614363"/>
          </a:xfrm>
          <a:prstGeom prst="rect">
            <a:avLst/>
          </a:prstGeom>
          <a:noFill/>
          <a:ln w="12700">
            <a:noFill/>
            <a:miter lim="400000"/>
            <a:headEnd/>
            <a:tailEnd/>
          </a:ln>
        </p:spPr>
        <p:txBody>
          <a:bodyPr lIns="0" tIns="0" rIns="0" bIns="0" anchor="ctr">
            <a:spAutoFit/>
          </a:bodyPr>
          <a:lstStyle/>
          <a:p>
            <a:pPr algn="ctr"/>
            <a:r>
              <a:rPr lang="fr-FR" altLang="fr-FR" sz="4000">
                <a:solidFill>
                  <a:srgbClr val="303546"/>
                </a:solidFill>
                <a:latin typeface="Open Sans Light" pitchFamily="34" charset="0"/>
                <a:sym typeface="Open Sans Light" pitchFamily="34" charset="0"/>
              </a:rPr>
              <a:t>Pinot Noir</a:t>
            </a:r>
          </a:p>
        </p:txBody>
      </p:sp>
      <p:sp>
        <p:nvSpPr>
          <p:cNvPr id="27656" name="Shape 302"/>
          <p:cNvSpPr>
            <a:spLocks noChangeArrowheads="1"/>
          </p:cNvSpPr>
          <p:nvPr/>
        </p:nvSpPr>
        <p:spPr bwMode="auto">
          <a:xfrm>
            <a:off x="11425238" y="2730500"/>
            <a:ext cx="12958762"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Domaine de Valmoissine</a:t>
            </a:r>
          </a:p>
        </p:txBody>
      </p:sp>
      <p:sp>
        <p:nvSpPr>
          <p:cNvPr id="27657"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Innovation - Domaine de Valmoissine</a:t>
            </a:r>
          </a:p>
        </p:txBody>
      </p:sp>
      <p:sp>
        <p:nvSpPr>
          <p:cNvPr id="2" name="ZoneTexte 1"/>
          <p:cNvSpPr txBox="1"/>
          <p:nvPr/>
        </p:nvSpPr>
        <p:spPr>
          <a:xfrm>
            <a:off x="16317913" y="5762625"/>
            <a:ext cx="6978650" cy="61118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457200" indent="-457200" algn="just">
              <a:spcBef>
                <a:spcPct val="20000"/>
              </a:spcBef>
              <a:buFont typeface="Arial" pitchFamily="34" charset="0"/>
              <a:buChar char="•"/>
              <a:defRPr/>
            </a:pPr>
            <a:r>
              <a:rPr lang="en-US" altLang="zh-CN" sz="3200" b="1">
                <a:solidFill>
                  <a:srgbClr val="34373B"/>
                </a:solidFill>
                <a:latin typeface="Open Sans Light" pitchFamily="34" charset="0"/>
              </a:rPr>
              <a:t>South</a:t>
            </a:r>
            <a:r>
              <a:rPr lang="en-US" altLang="zh-CN" sz="3200">
                <a:solidFill>
                  <a:srgbClr val="34373B"/>
                </a:solidFill>
                <a:latin typeface="Open Sans Light" pitchFamily="34" charset="0"/>
              </a:rPr>
              <a:t> of France (between </a:t>
            </a:r>
          </a:p>
          <a:p>
            <a:pPr marL="457200" indent="-457200" algn="just">
              <a:spcBef>
                <a:spcPct val="20000"/>
              </a:spcBef>
              <a:defRPr/>
            </a:pPr>
            <a:r>
              <a:rPr lang="en-US" altLang="zh-CN" sz="3200">
                <a:solidFill>
                  <a:srgbClr val="34373B"/>
                </a:solidFill>
                <a:latin typeface="Open Sans Light" pitchFamily="34" charset="0"/>
              </a:rPr>
              <a:t>     St-Tropez and Draguignan)</a:t>
            </a:r>
          </a:p>
          <a:p>
            <a:pPr marL="457200" indent="-457200" algn="just">
              <a:spcBef>
                <a:spcPct val="20000"/>
              </a:spcBef>
              <a:buFont typeface="Arial" pitchFamily="34" charset="0"/>
              <a:buChar char="•"/>
              <a:defRPr/>
            </a:pPr>
            <a:r>
              <a:rPr lang="en-US" altLang="zh-CN" sz="3200">
                <a:solidFill>
                  <a:srgbClr val="34373B"/>
                </a:solidFill>
                <a:latin typeface="Open Sans Light" pitchFamily="34" charset="0"/>
              </a:rPr>
              <a:t>Investment since </a:t>
            </a:r>
            <a:r>
              <a:rPr lang="en-US" altLang="zh-CN" sz="3200" b="1">
                <a:solidFill>
                  <a:srgbClr val="34373B"/>
                </a:solidFill>
                <a:latin typeface="Open Sans Light" pitchFamily="34" charset="0"/>
              </a:rPr>
              <a:t>1989</a:t>
            </a:r>
          </a:p>
          <a:p>
            <a:pPr marL="457200" indent="-457200" algn="just">
              <a:spcBef>
                <a:spcPct val="20000"/>
              </a:spcBef>
              <a:buFont typeface="Arial" pitchFamily="34" charset="0"/>
              <a:buChar char="•"/>
              <a:defRPr/>
            </a:pPr>
            <a:r>
              <a:rPr lang="en-GB" altLang="zh-CN" sz="3200">
                <a:solidFill>
                  <a:srgbClr val="34373B"/>
                </a:solidFill>
                <a:latin typeface="Open Sans Light" pitchFamily="34" charset="0"/>
              </a:rPr>
              <a:t>Ideal climate: </a:t>
            </a:r>
            <a:r>
              <a:rPr lang="en-GB" altLang="zh-CN" sz="3200" b="1">
                <a:solidFill>
                  <a:srgbClr val="34373B"/>
                </a:solidFill>
                <a:latin typeface="Open Sans Light" pitchFamily="34" charset="0"/>
              </a:rPr>
              <a:t>hot days, cold nights</a:t>
            </a:r>
          </a:p>
          <a:p>
            <a:pPr marL="457200" indent="-457200" algn="just">
              <a:spcBef>
                <a:spcPct val="20000"/>
              </a:spcBef>
              <a:buFont typeface="Arial" pitchFamily="34" charset="0"/>
              <a:buChar char="•"/>
              <a:defRPr/>
            </a:pPr>
            <a:r>
              <a:rPr lang="en-GB" altLang="zh-CN" sz="3200">
                <a:solidFill>
                  <a:srgbClr val="34373B"/>
                </a:solidFill>
                <a:latin typeface="Open Sans Light" pitchFamily="34" charset="0"/>
              </a:rPr>
              <a:t>Perfect </a:t>
            </a:r>
            <a:r>
              <a:rPr lang="en-GB" altLang="zh-CN" sz="3200" b="1">
                <a:solidFill>
                  <a:srgbClr val="34373B"/>
                </a:solidFill>
                <a:latin typeface="Open Sans Light" pitchFamily="34" charset="0"/>
              </a:rPr>
              <a:t>soils &amp; exposure at altitude </a:t>
            </a:r>
            <a:r>
              <a:rPr lang="en-GB" altLang="zh-CN" sz="3200">
                <a:solidFill>
                  <a:srgbClr val="34373B"/>
                </a:solidFill>
                <a:latin typeface="Open Sans Light" pitchFamily="34" charset="0"/>
              </a:rPr>
              <a:t>(500m)</a:t>
            </a:r>
          </a:p>
          <a:p>
            <a:pPr marL="457200" indent="-457200" algn="just">
              <a:spcBef>
                <a:spcPct val="20000"/>
              </a:spcBef>
              <a:buFont typeface="Arial" pitchFamily="34" charset="0"/>
              <a:buChar char="•"/>
              <a:defRPr/>
            </a:pPr>
            <a:r>
              <a:rPr lang="en-US" altLang="zh-CN" sz="3200" b="1">
                <a:solidFill>
                  <a:srgbClr val="34373B"/>
                </a:solidFill>
                <a:latin typeface="Open Sans Light" pitchFamily="34" charset="0"/>
              </a:rPr>
              <a:t>100 ha / 247 acres </a:t>
            </a:r>
            <a:r>
              <a:rPr lang="en-US" altLang="zh-CN" sz="3200">
                <a:solidFill>
                  <a:srgbClr val="34373B"/>
                </a:solidFill>
                <a:latin typeface="Open Sans Light" pitchFamily="34" charset="0"/>
              </a:rPr>
              <a:t>of vineyard</a:t>
            </a:r>
          </a:p>
          <a:p>
            <a:pPr marL="457200" indent="-457200" algn="just">
              <a:spcBef>
                <a:spcPct val="20000"/>
              </a:spcBef>
              <a:buFont typeface="Arial" pitchFamily="34" charset="0"/>
              <a:buChar char="•"/>
              <a:defRPr/>
            </a:pPr>
            <a:r>
              <a:rPr lang="en-GB" altLang="zh-CN" sz="3200" b="1">
                <a:solidFill>
                  <a:srgbClr val="34373B"/>
                </a:solidFill>
                <a:latin typeface="Open Sans Light" pitchFamily="34" charset="0"/>
              </a:rPr>
              <a:t>Hand harvested</a:t>
            </a:r>
          </a:p>
          <a:p>
            <a:pPr marL="457200" indent="-457200" algn="just">
              <a:buFont typeface="Arial" pitchFamily="34" charset="0"/>
              <a:buChar char="•"/>
              <a:defRPr/>
            </a:pPr>
            <a:r>
              <a:rPr lang="en-GB" altLang="zh-CN" sz="3200">
                <a:solidFill>
                  <a:srgbClr val="34373B"/>
                </a:solidFill>
                <a:latin typeface="Open Sans Light" pitchFamily="34" charset="0"/>
              </a:rPr>
              <a:t>Indication Géographique Protégée (IGP) Var</a:t>
            </a:r>
          </a:p>
          <a:p>
            <a:pPr marL="457200" indent="-457200" algn="just" latinLnBrk="1" hangingPunct="0">
              <a:defRPr/>
            </a:pPr>
            <a:endParaRPr lang="fr-FR" sz="3200">
              <a:solidFill>
                <a:srgbClr val="000000"/>
              </a:solidFill>
              <a:latin typeface="Open Sans Light" pitchFamily="34" charset="0"/>
            </a:endParaRPr>
          </a:p>
        </p:txBody>
      </p:sp>
      <p:pic>
        <p:nvPicPr>
          <p:cNvPr id="27659" name="Image 1"/>
          <p:cNvPicPr>
            <a:picLocks noChangeAspect="1" noChangeArrowheads="1"/>
          </p:cNvPicPr>
          <p:nvPr/>
        </p:nvPicPr>
        <p:blipFill>
          <a:blip r:embed="rId3" cstate="print"/>
          <a:srcRect/>
          <a:stretch>
            <a:fillRect/>
          </a:stretch>
        </p:blipFill>
        <p:spPr bwMode="auto">
          <a:xfrm>
            <a:off x="10390188" y="7283450"/>
            <a:ext cx="4618037" cy="4837113"/>
          </a:xfrm>
          <a:prstGeom prst="rect">
            <a:avLst/>
          </a:prstGeom>
          <a:noFill/>
          <a:ln w="9525">
            <a:noFill/>
            <a:miter lim="800000"/>
            <a:headEnd/>
            <a:tailEnd/>
          </a:ln>
        </p:spPr>
      </p:pic>
      <p:sp>
        <p:nvSpPr>
          <p:cNvPr id="19" name="ZoneTexte 18"/>
          <p:cNvSpPr txBox="1"/>
          <p:nvPr/>
        </p:nvSpPr>
        <p:spPr>
          <a:xfrm>
            <a:off x="11663363" y="4973638"/>
            <a:ext cx="4654550" cy="14874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defRPr/>
            </a:pPr>
            <a:r>
              <a:rPr lang="en-US" altLang="zh-CN" sz="2000">
                <a:solidFill>
                  <a:srgbClr val="3E4247"/>
                </a:solidFill>
                <a:latin typeface="Open Sans Light" pitchFamily="34" charset="0"/>
              </a:rPr>
              <a:t>Alain Berthon, </a:t>
            </a:r>
          </a:p>
          <a:p>
            <a:pPr>
              <a:defRPr/>
            </a:pPr>
            <a:r>
              <a:rPr lang="en-US" altLang="zh-CN" sz="2000">
                <a:solidFill>
                  <a:srgbClr val="3E4247"/>
                </a:solidFill>
                <a:latin typeface="Open Sans Light" pitchFamily="34" charset="0"/>
              </a:rPr>
              <a:t>Ardèche Winemaker</a:t>
            </a:r>
            <a:endParaRPr lang="fr-FR" altLang="zh-CN" sz="2000">
              <a:solidFill>
                <a:srgbClr val="3E4247"/>
              </a:solidFill>
              <a:latin typeface="Open Sans Light" pitchFamily="34" charset="0"/>
            </a:endParaRPr>
          </a:p>
          <a:p>
            <a:pPr algn="ctr" latinLnBrk="1" hangingPunct="0">
              <a:defRPr/>
            </a:pPr>
            <a:endParaRPr lang="fr-FR">
              <a:solidFill>
                <a:srgbClr val="000000"/>
              </a:solidFill>
              <a:latin typeface="Helvetica Light"/>
            </a:endParaRPr>
          </a:p>
        </p:txBody>
      </p:sp>
      <p:sp>
        <p:nvSpPr>
          <p:cNvPr id="2766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27662" name="Image 2"/>
          <p:cNvPicPr>
            <a:picLocks noChangeAspect="1"/>
          </p:cNvPicPr>
          <p:nvPr/>
        </p:nvPicPr>
        <p:blipFill>
          <a:blip r:embed="rId4" cstate="print"/>
          <a:srcRect l="35754" r="5492"/>
          <a:stretch>
            <a:fillRect/>
          </a:stretch>
        </p:blipFill>
        <p:spPr bwMode="auto">
          <a:xfrm>
            <a:off x="433388" y="2727325"/>
            <a:ext cx="8951912" cy="10145713"/>
          </a:xfrm>
          <a:prstGeom prst="rect">
            <a:avLst/>
          </a:prstGeom>
          <a:noFill/>
          <a:ln w="9525">
            <a:noFill/>
            <a:miter lim="800000"/>
            <a:headEnd/>
            <a:tailEnd/>
          </a:ln>
        </p:spPr>
      </p:pic>
      <p:pic>
        <p:nvPicPr>
          <p:cNvPr id="27663" name="Picture 12" descr="U:\ANGLAIS\PRESENTATIONS LOUIS LATOUR\Dossier de presse &amp; communiqué\Ardèche &amp; Var ds guides\Documents\Infos classées dossier de presse\Photos\Etiquettes\Alain Berthon\Alain Berthon 3 - Ard+¿che director.jpg"/>
          <p:cNvPicPr>
            <a:picLocks noChangeAspect="1" noChangeArrowheads="1"/>
          </p:cNvPicPr>
          <p:nvPr/>
        </p:nvPicPr>
        <p:blipFill>
          <a:blip r:embed="rId5" cstate="print"/>
          <a:srcRect r="11545"/>
          <a:stretch>
            <a:fillRect/>
          </a:stretch>
        </p:blipFill>
        <p:spPr bwMode="auto">
          <a:xfrm>
            <a:off x="8564563" y="2730500"/>
            <a:ext cx="2860675" cy="37925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235200"/>
            <a:ext cx="24384000" cy="107950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28675" name="Shape 759"/>
          <p:cNvSpPr>
            <a:spLocks noGrp="1"/>
          </p:cNvSpPr>
          <p:nvPr>
            <p:ph type="sldNum" sz="quarter" idx="10"/>
          </p:nvPr>
        </p:nvSpPr>
        <p:spPr>
          <a:xfrm>
            <a:off x="23710900" y="13239750"/>
            <a:ext cx="346075" cy="381000"/>
          </a:xfrm>
          <a:noFill/>
        </p:spPr>
        <p:txBody>
          <a:bodyPr/>
          <a:lstStyle/>
          <a:p>
            <a:fld id="{7427010D-EFBC-489A-B087-515863A985C6}" type="slidenum">
              <a:rPr lang="fr-FR" altLang="fr-FR" sz="1600" smtClean="0"/>
              <a:pPr/>
              <a:t>26</a:t>
            </a:fld>
            <a:endParaRPr lang="fr-FR" altLang="fr-FR" sz="1600"/>
          </a:p>
        </p:txBody>
      </p:sp>
      <p:pic>
        <p:nvPicPr>
          <p:cNvPr id="28676"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8677"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8678" name="Shape 303"/>
          <p:cNvSpPr>
            <a:spLocks noChangeShapeType="1"/>
          </p:cNvSpPr>
          <p:nvPr/>
        </p:nvSpPr>
        <p:spPr bwMode="auto">
          <a:xfrm>
            <a:off x="19885025" y="7378700"/>
            <a:ext cx="3113088"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8679" name="Shape 304"/>
          <p:cNvSpPr>
            <a:spLocks noChangeArrowheads="1"/>
          </p:cNvSpPr>
          <p:nvPr/>
        </p:nvSpPr>
        <p:spPr bwMode="auto">
          <a:xfrm>
            <a:off x="18764250" y="6592888"/>
            <a:ext cx="5403850" cy="430212"/>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Chardonnay, Pinot Noir, Viognier</a:t>
            </a:r>
          </a:p>
        </p:txBody>
      </p:sp>
      <p:sp>
        <p:nvSpPr>
          <p:cNvPr id="28680" name="Shape 302"/>
          <p:cNvSpPr>
            <a:spLocks noChangeArrowheads="1"/>
          </p:cNvSpPr>
          <p:nvPr/>
        </p:nvSpPr>
        <p:spPr bwMode="auto">
          <a:xfrm>
            <a:off x="18619788" y="5035550"/>
            <a:ext cx="5403850" cy="1579563"/>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Ardèche &amp;</a:t>
            </a:r>
          </a:p>
          <a:p>
            <a:pPr algn="ctr"/>
            <a:r>
              <a:rPr lang="fr-FR" altLang="fr-FR" sz="4800">
                <a:solidFill>
                  <a:srgbClr val="303546"/>
                </a:solidFill>
                <a:latin typeface="Open Sans" pitchFamily="34" charset="0"/>
                <a:sym typeface="Open Sans" pitchFamily="34" charset="0"/>
              </a:rPr>
              <a:t>Valmoissine</a:t>
            </a:r>
          </a:p>
        </p:txBody>
      </p:sp>
      <p:sp>
        <p:nvSpPr>
          <p:cNvPr id="28681"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Innovation - Ardèche </a:t>
            </a:r>
          </a:p>
        </p:txBody>
      </p:sp>
      <p:sp>
        <p:nvSpPr>
          <p:cNvPr id="28682"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28683" name="Image 3"/>
          <p:cNvPicPr>
            <a:picLocks noChangeAspect="1"/>
          </p:cNvPicPr>
          <p:nvPr/>
        </p:nvPicPr>
        <p:blipFill>
          <a:blip r:embed="rId3" cstate="print"/>
          <a:srcRect t="18404" b="22601"/>
          <a:stretch>
            <a:fillRect/>
          </a:stretch>
        </p:blipFill>
        <p:spPr bwMode="auto">
          <a:xfrm>
            <a:off x="0" y="2241550"/>
            <a:ext cx="18288000" cy="10788650"/>
          </a:xfrm>
          <a:prstGeom prst="rect">
            <a:avLst/>
          </a:prstGeom>
          <a:noFill/>
          <a:ln w="9525">
            <a:noFill/>
            <a:miter lim="800000"/>
            <a:headEnd/>
            <a:tailEnd/>
          </a:ln>
        </p:spPr>
      </p:pic>
      <p:sp>
        <p:nvSpPr>
          <p:cNvPr id="12" name="ZoneTexte 11"/>
          <p:cNvSpPr txBox="1"/>
          <p:nvPr/>
        </p:nvSpPr>
        <p:spPr>
          <a:xfrm>
            <a:off x="18321338" y="7915275"/>
            <a:ext cx="6072187" cy="10874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a:spcBef>
                <a:spcPct val="20000"/>
              </a:spcBef>
              <a:defRPr/>
            </a:pPr>
            <a:r>
              <a:rPr lang="en-US" altLang="zh-CN" sz="3200">
                <a:solidFill>
                  <a:srgbClr val="34373B"/>
                </a:solidFill>
                <a:latin typeface="Open Sans Light" pitchFamily="34" charset="0"/>
              </a:rPr>
              <a:t>Since </a:t>
            </a:r>
            <a:r>
              <a:rPr lang="en-US" altLang="zh-CN" sz="3200" b="1">
                <a:solidFill>
                  <a:srgbClr val="34373B"/>
                </a:solidFill>
                <a:latin typeface="Open Sans Light" pitchFamily="34" charset="0"/>
              </a:rPr>
              <a:t>1979</a:t>
            </a:r>
            <a:endParaRPr lang="en-US" altLang="zh-CN" sz="3200">
              <a:solidFill>
                <a:srgbClr val="34373B"/>
              </a:solidFill>
              <a:latin typeface="Open Sans Light" pitchFamily="34" charset="0"/>
            </a:endParaRPr>
          </a:p>
          <a:p>
            <a:pPr algn="just" latinLnBrk="1" hangingPunct="0">
              <a:defRPr/>
            </a:pPr>
            <a:endParaRPr lang="fr-FR" sz="3200">
              <a:solidFill>
                <a:srgbClr val="000000"/>
              </a:solidFill>
              <a:latin typeface="Open Sans Light" pitchFamily="34"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6877" y="2236565"/>
            <a:ext cx="24460877" cy="107950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algn="ctr" latinLnBrk="1" hangingPunct="0">
              <a:defRPr/>
            </a:pPr>
            <a:endParaRPr lang="fr-FR" sz="3200" dirty="0">
              <a:solidFill>
                <a:srgbClr val="FFFFFF"/>
              </a:solidFill>
              <a:latin typeface="Helvetica Light"/>
            </a:endParaRPr>
          </a:p>
        </p:txBody>
      </p:sp>
      <p:pic>
        <p:nvPicPr>
          <p:cNvPr id="1026" name="Picture 2" descr="X:\Photos divers photographes\2015 08 Serge Chapuis\72DPI\PIERRES DOREES\Maison_Henry_Fessy_S_Chapuis_0178.jpg"/>
          <p:cNvPicPr>
            <a:picLocks noChangeAspect="1" noChangeArrowheads="1"/>
          </p:cNvPicPr>
          <p:nvPr/>
        </p:nvPicPr>
        <p:blipFill rotWithShape="1">
          <a:blip r:embed="rId2">
            <a:extLst>
              <a:ext uri="{28A0092B-C50C-407E-A947-70E740481C1C}">
                <a14:useLocalDpi xmlns:a14="http://schemas.microsoft.com/office/drawing/2010/main" val="0"/>
              </a:ext>
            </a:extLst>
          </a:blip>
          <a:srcRect r="25872" b="7747"/>
          <a:stretch/>
        </p:blipFill>
        <p:spPr bwMode="auto">
          <a:xfrm>
            <a:off x="-31742" y="2262863"/>
            <a:ext cx="7150999" cy="5987015"/>
          </a:xfrm>
          <a:prstGeom prst="rect">
            <a:avLst/>
          </a:prstGeom>
          <a:noFill/>
          <a:extLst>
            <a:ext uri="{909E8E84-426E-40DD-AFC4-6F175D3DCCD1}">
              <a14:hiddenFill xmlns:a14="http://schemas.microsoft.com/office/drawing/2010/main">
                <a:solidFill>
                  <a:srgbClr val="FFFFFF"/>
                </a:solidFill>
              </a14:hiddenFill>
            </a:ext>
          </a:extLst>
        </p:spPr>
      </p:pic>
      <p:sp>
        <p:nvSpPr>
          <p:cNvPr id="27651" name="Shape 759"/>
          <p:cNvSpPr>
            <a:spLocks noGrp="1"/>
          </p:cNvSpPr>
          <p:nvPr>
            <p:ph type="sldNum" sz="quarter" idx="10"/>
          </p:nvPr>
        </p:nvSpPr>
        <p:spPr>
          <a:xfrm>
            <a:off x="23710900" y="13239750"/>
            <a:ext cx="346075" cy="381000"/>
          </a:xfrm>
          <a:noFill/>
        </p:spPr>
        <p:txBody>
          <a:bodyPr/>
          <a:lstStyle/>
          <a:p>
            <a:fld id="{470E89C2-C8C8-4EC7-98DA-71B939DEDBA8}" type="slidenum">
              <a:rPr lang="fr-FR" altLang="fr-FR" sz="1600" smtClean="0"/>
              <a:pPr/>
              <a:t>27</a:t>
            </a:fld>
            <a:endParaRPr lang="fr-FR" altLang="fr-FR" sz="1600"/>
          </a:p>
        </p:txBody>
      </p:sp>
      <p:pic>
        <p:nvPicPr>
          <p:cNvPr id="27652"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27653"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27654" name="Shape 303"/>
          <p:cNvSpPr>
            <a:spLocks noChangeShapeType="1"/>
          </p:cNvSpPr>
          <p:nvPr/>
        </p:nvSpPr>
        <p:spPr bwMode="auto">
          <a:xfrm>
            <a:off x="13891727" y="4495120"/>
            <a:ext cx="3113088"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27655" name="Shape 304"/>
          <p:cNvSpPr>
            <a:spLocks noChangeArrowheads="1"/>
          </p:cNvSpPr>
          <p:nvPr/>
        </p:nvSpPr>
        <p:spPr bwMode="auto">
          <a:xfrm>
            <a:off x="12552671" y="3571875"/>
            <a:ext cx="5791200" cy="614363"/>
          </a:xfrm>
          <a:prstGeom prst="rect">
            <a:avLst/>
          </a:prstGeom>
          <a:noFill/>
          <a:ln w="12700">
            <a:noFill/>
            <a:miter lim="400000"/>
            <a:headEnd/>
            <a:tailEnd/>
          </a:ln>
        </p:spPr>
        <p:txBody>
          <a:bodyPr lIns="0" tIns="0" rIns="0" bIns="0" anchor="ctr">
            <a:spAutoFit/>
          </a:bodyPr>
          <a:lstStyle/>
          <a:p>
            <a:pPr algn="ctr"/>
            <a:r>
              <a:rPr lang="fr-FR" altLang="fr-FR" sz="4000" dirty="0">
                <a:solidFill>
                  <a:srgbClr val="303546"/>
                </a:solidFill>
                <a:latin typeface="Open Sans Light" pitchFamily="34" charset="0"/>
                <a:sym typeface="Open Sans Light" pitchFamily="34" charset="0"/>
              </a:rPr>
              <a:t>Pinot Noir</a:t>
            </a:r>
          </a:p>
        </p:txBody>
      </p:sp>
      <p:sp>
        <p:nvSpPr>
          <p:cNvPr id="27656" name="Shape 302"/>
          <p:cNvSpPr>
            <a:spLocks noChangeArrowheads="1"/>
          </p:cNvSpPr>
          <p:nvPr/>
        </p:nvSpPr>
        <p:spPr bwMode="auto">
          <a:xfrm>
            <a:off x="8971170" y="2730500"/>
            <a:ext cx="12958762" cy="841375"/>
          </a:xfrm>
          <a:prstGeom prst="rect">
            <a:avLst/>
          </a:prstGeom>
          <a:noFill/>
          <a:ln w="12700">
            <a:noFill/>
            <a:miter lim="400000"/>
            <a:headEnd/>
            <a:tailEnd/>
          </a:ln>
        </p:spPr>
        <p:txBody>
          <a:bodyPr lIns="50800" tIns="50800" rIns="50800" bIns="50800" anchor="ctr">
            <a:spAutoFit/>
          </a:bodyPr>
          <a:lstStyle/>
          <a:p>
            <a:pPr algn="ctr"/>
            <a:r>
              <a:rPr lang="fr-FR" altLang="fr-FR" sz="4800" dirty="0" smtClean="0">
                <a:solidFill>
                  <a:srgbClr val="303546"/>
                </a:solidFill>
                <a:latin typeface="Open Sans" pitchFamily="34" charset="0"/>
                <a:sym typeface="Open Sans" pitchFamily="34" charset="0"/>
              </a:rPr>
              <a:t>Les Pierres Dorées</a:t>
            </a:r>
            <a:endParaRPr lang="fr-FR" altLang="fr-FR" sz="4800" dirty="0">
              <a:solidFill>
                <a:srgbClr val="303546"/>
              </a:solidFill>
              <a:latin typeface="Open Sans" pitchFamily="34" charset="0"/>
              <a:sym typeface="Open Sans" pitchFamily="34" charset="0"/>
            </a:endParaRPr>
          </a:p>
        </p:txBody>
      </p:sp>
      <p:sp>
        <p:nvSpPr>
          <p:cNvPr id="27657"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dirty="0">
                <a:solidFill>
                  <a:srgbClr val="000000"/>
                </a:solidFill>
                <a:latin typeface="Open Sans Light" pitchFamily="34" charset="0"/>
                <a:sym typeface="Open Sans" pitchFamily="34" charset="0"/>
              </a:rPr>
              <a:t>Innovation </a:t>
            </a:r>
            <a:r>
              <a:rPr lang="fr-FR" altLang="fr-FR" sz="3600" dirty="0" smtClean="0">
                <a:solidFill>
                  <a:srgbClr val="000000"/>
                </a:solidFill>
                <a:latin typeface="Open Sans Light" pitchFamily="34" charset="0"/>
                <a:sym typeface="Open Sans" pitchFamily="34" charset="0"/>
              </a:rPr>
              <a:t>– Les Pierres Dorées</a:t>
            </a:r>
            <a:endParaRPr lang="fr-FR" altLang="fr-FR" sz="3600" dirty="0">
              <a:solidFill>
                <a:srgbClr val="000000"/>
              </a:solidFill>
              <a:latin typeface="Open Sans Light" pitchFamily="34" charset="0"/>
              <a:sym typeface="Open Sans" pitchFamily="34" charset="0"/>
            </a:endParaRPr>
          </a:p>
        </p:txBody>
      </p:sp>
      <p:sp>
        <p:nvSpPr>
          <p:cNvPr id="2766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2766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338" y="8316784"/>
            <a:ext cx="7174366" cy="4781499"/>
          </a:xfrm>
          <a:prstGeom prst="rect">
            <a:avLst/>
          </a:prstGeom>
          <a:noFill/>
          <a:ln w="9525">
            <a:noFill/>
            <a:miter lim="800000"/>
            <a:headEnd/>
            <a:tailEnd/>
          </a:ln>
        </p:spPr>
      </p:pic>
      <p:pic>
        <p:nvPicPr>
          <p:cNvPr id="4" name="Image 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8848" y="5001829"/>
            <a:ext cx="9775259" cy="7976610"/>
          </a:xfrm>
          <a:prstGeom prst="rect">
            <a:avLst/>
          </a:prstGeom>
        </p:spPr>
      </p:pic>
      <p:pic>
        <p:nvPicPr>
          <p:cNvPr id="7" name="Image 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7199" y="2516177"/>
            <a:ext cx="4507411" cy="4256002"/>
          </a:xfrm>
          <a:prstGeom prst="rect">
            <a:avLst/>
          </a:prstGeom>
        </p:spPr>
      </p:pic>
      <p:sp>
        <p:nvSpPr>
          <p:cNvPr id="8" name="ZoneTexte 7"/>
          <p:cNvSpPr txBox="1"/>
          <p:nvPr/>
        </p:nvSpPr>
        <p:spPr>
          <a:xfrm>
            <a:off x="8549142" y="7192040"/>
            <a:ext cx="6809922" cy="47192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50000"/>
              </a:lnSpc>
            </a:pPr>
            <a:r>
              <a:rPr lang="en-US" sz="2000" dirty="0">
                <a:latin typeface="Open Sans Light" charset="0"/>
                <a:ea typeface="Open Sans Light" charset="0"/>
                <a:cs typeface="Open Sans Light" charset="0"/>
              </a:rPr>
              <a:t>All the conditions to create great wines are united in the </a:t>
            </a:r>
            <a:r>
              <a:rPr lang="en-US" sz="2000" dirty="0" err="1">
                <a:latin typeface="Open Sans Light" charset="0"/>
                <a:ea typeface="Open Sans Light" charset="0"/>
                <a:cs typeface="Open Sans Light" charset="0"/>
              </a:rPr>
              <a:t>Pierres</a:t>
            </a:r>
            <a:r>
              <a:rPr lang="en-US" sz="2000" dirty="0">
                <a:latin typeface="Open Sans Light" charset="0"/>
                <a:ea typeface="Open Sans Light" charset="0"/>
                <a:cs typeface="Open Sans Light" charset="0"/>
              </a:rPr>
              <a:t> </a:t>
            </a:r>
            <a:r>
              <a:rPr lang="en-US" sz="2000" dirty="0" err="1">
                <a:latin typeface="Open Sans Light" charset="0"/>
                <a:ea typeface="Open Sans Light" charset="0"/>
                <a:cs typeface="Open Sans Light" charset="0"/>
              </a:rPr>
              <a:t>Dorées</a:t>
            </a:r>
            <a:r>
              <a:rPr lang="en-US" sz="2000" dirty="0">
                <a:latin typeface="Open Sans Light" charset="0"/>
                <a:ea typeface="Open Sans Light" charset="0"/>
                <a:cs typeface="Open Sans Light" charset="0"/>
              </a:rPr>
              <a:t> vineyard. Hard work was necessary to replant over </a:t>
            </a:r>
            <a:r>
              <a:rPr lang="en-US" sz="2000" dirty="0" smtClean="0">
                <a:latin typeface="Open Sans Light" charset="0"/>
                <a:ea typeface="Open Sans Light" charset="0"/>
                <a:cs typeface="Open Sans Light" charset="0"/>
              </a:rPr>
              <a:t>20 hectares</a:t>
            </a:r>
            <a:r>
              <a:rPr lang="en-US" sz="2000" dirty="0">
                <a:latin typeface="Open Sans Light" charset="0"/>
                <a:ea typeface="Open Sans Light" charset="0"/>
                <a:cs typeface="Open Sans Light" charset="0"/>
              </a:rPr>
              <a:t>; starting with, the thorough selection of the Pinot Noir stock, from the Burgundy Wine-making Technical Association.</a:t>
            </a:r>
          </a:p>
          <a:p>
            <a:pPr algn="just">
              <a:lnSpc>
                <a:spcPct val="150000"/>
              </a:lnSpc>
            </a:pPr>
            <a:r>
              <a:rPr lang="en-US" sz="2000" dirty="0">
                <a:latin typeface="Open Sans Light" charset="0"/>
                <a:ea typeface="Open Sans Light" charset="0"/>
                <a:cs typeface="Open Sans Light" charset="0"/>
              </a:rPr>
              <a:t>We have chosen to work with a slightly lower planting density compared to our vines in Côte d’Or (North of Burgundy): </a:t>
            </a:r>
            <a:r>
              <a:rPr lang="en-US" sz="2000" dirty="0" smtClean="0">
                <a:latin typeface="Open Sans Light" charset="0"/>
                <a:ea typeface="Open Sans Light" charset="0"/>
                <a:cs typeface="Open Sans Light" charset="0"/>
              </a:rPr>
              <a:t>9000 vine </a:t>
            </a:r>
            <a:r>
              <a:rPr lang="en-US" sz="2000" dirty="0">
                <a:latin typeface="Open Sans Light" charset="0"/>
                <a:ea typeface="Open Sans Light" charset="0"/>
                <a:cs typeface="Open Sans Light" charset="0"/>
              </a:rPr>
              <a:t>stocks per hectare; semi widely spaced vines which resemble the vineyards from Alsace and St </a:t>
            </a:r>
            <a:r>
              <a:rPr lang="en-US" sz="2000" dirty="0" err="1">
                <a:latin typeface="Open Sans Light" charset="0"/>
                <a:ea typeface="Open Sans Light" charset="0"/>
                <a:cs typeface="Open Sans Light" charset="0"/>
              </a:rPr>
              <a:t>Émilion</a:t>
            </a:r>
            <a:r>
              <a:rPr lang="en-US" sz="2000" dirty="0">
                <a:latin typeface="Open Sans Light" charset="0"/>
                <a:ea typeface="Open Sans Light" charset="0"/>
                <a:cs typeface="Open Sans Light" charset="0"/>
              </a:rPr>
              <a:t>.</a:t>
            </a:r>
            <a:endParaRPr kumimoji="0" lang="fr-FR" sz="2000" b="0" i="0" u="none" strike="noStrike" cap="none" spc="0" normalizeH="0" baseline="0" dirty="0">
              <a:ln>
                <a:noFill/>
              </a:ln>
              <a:solidFill>
                <a:srgbClr val="000000"/>
              </a:solidFill>
              <a:effectLst/>
              <a:uFillTx/>
              <a:latin typeface="Open Sans Light" charset="0"/>
              <a:ea typeface="Open Sans Light" charset="0"/>
              <a:cs typeface="Open Sans Light" charset="0"/>
              <a:sym typeface="Helvetica Light"/>
            </a:endParaRPr>
          </a:p>
        </p:txBody>
      </p:sp>
      <p:pic>
        <p:nvPicPr>
          <p:cNvPr id="1027" name="Picture 3" descr="X:\Bouteilles Latour\Packshots Vincent Rougeau\PNG-BD\Pinot-Noir-Pierres-Dorées-00-RG B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639" y="3151187"/>
            <a:ext cx="2298778" cy="826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3384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759"/>
          <p:cNvSpPr>
            <a:spLocks noGrp="1"/>
          </p:cNvSpPr>
          <p:nvPr>
            <p:ph type="sldNum" sz="quarter" idx="10"/>
          </p:nvPr>
        </p:nvSpPr>
        <p:spPr>
          <a:xfrm>
            <a:off x="23710900" y="13239750"/>
            <a:ext cx="346075" cy="381000"/>
          </a:xfrm>
          <a:noFill/>
        </p:spPr>
        <p:txBody>
          <a:bodyPr/>
          <a:lstStyle/>
          <a:p>
            <a:fld id="{103F4D2C-AC9A-4364-8676-7004FCA31C25}" type="slidenum">
              <a:rPr lang="fr-FR" altLang="fr-FR" sz="1600" smtClean="0"/>
              <a:pPr/>
              <a:t>28</a:t>
            </a:fld>
            <a:endParaRPr lang="fr-FR" altLang="fr-FR" sz="1600"/>
          </a:p>
        </p:txBody>
      </p:sp>
      <p:pic>
        <p:nvPicPr>
          <p:cNvPr id="33795"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33796"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33797"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Perfection</a:t>
            </a:r>
          </a:p>
        </p:txBody>
      </p:sp>
      <p:sp>
        <p:nvSpPr>
          <p:cNvPr id="33798" name="Rectangle 26"/>
          <p:cNvSpPr>
            <a:spLocks noChangeArrowheads="1"/>
          </p:cNvSpPr>
          <p:nvPr/>
        </p:nvSpPr>
        <p:spPr bwMode="auto">
          <a:xfrm>
            <a:off x="8720138" y="3924300"/>
            <a:ext cx="15127287" cy="5632450"/>
          </a:xfrm>
          <a:prstGeom prst="rect">
            <a:avLst/>
          </a:prstGeom>
          <a:noFill/>
          <a:ln w="9525">
            <a:noFill/>
            <a:miter lim="800000"/>
            <a:headEnd/>
            <a:tailEnd/>
          </a:ln>
        </p:spPr>
        <p:txBody>
          <a:bodyPr>
            <a:spAutoFit/>
          </a:bodyPr>
          <a:lstStyle/>
          <a:p>
            <a:pPr marL="571500" indent="-571500">
              <a:spcBef>
                <a:spcPct val="20000"/>
              </a:spcBef>
              <a:buFont typeface="Arial" pitchFamily="34" charset="0"/>
              <a:buChar char="•"/>
            </a:pPr>
            <a:r>
              <a:rPr lang="en-GB" altLang="zh-CN" sz="3600">
                <a:solidFill>
                  <a:srgbClr val="3E4247"/>
                </a:solidFill>
                <a:latin typeface="Open Sans Light" pitchFamily="34" charset="0"/>
              </a:rPr>
              <a:t>A high standard of </a:t>
            </a:r>
            <a:r>
              <a:rPr lang="en-GB" altLang="zh-CN" sz="3600" b="1">
                <a:solidFill>
                  <a:srgbClr val="3E4247"/>
                </a:solidFill>
                <a:latin typeface="Open Sans Light" pitchFamily="34" charset="0"/>
              </a:rPr>
              <a:t>quality</a:t>
            </a:r>
            <a:r>
              <a:rPr lang="en-GB" altLang="zh-CN" sz="3600">
                <a:solidFill>
                  <a:srgbClr val="3E4247"/>
                </a:solidFill>
                <a:latin typeface="Open Sans Light" pitchFamily="34" charset="0"/>
              </a:rPr>
              <a:t>: in the vineyards, in the winemaking, in production and throughout distribution… </a:t>
            </a:r>
          </a:p>
          <a:p>
            <a:pPr marL="571500" indent="-571500">
              <a:spcBef>
                <a:spcPct val="20000"/>
              </a:spcBef>
            </a:pPr>
            <a:endParaRPr lang="en-GB" altLang="zh-CN" sz="1200">
              <a:solidFill>
                <a:srgbClr val="3E4247"/>
              </a:solidFill>
              <a:latin typeface="Open Sans Light" pitchFamily="34" charset="0"/>
            </a:endParaRPr>
          </a:p>
          <a:p>
            <a:pPr marL="571500" indent="-571500">
              <a:spcBef>
                <a:spcPct val="20000"/>
              </a:spcBef>
              <a:buFont typeface="Arial" pitchFamily="34" charset="0"/>
              <a:buChar char="•"/>
            </a:pPr>
            <a:r>
              <a:rPr lang="en-GB" altLang="zh-CN" sz="3600" b="1">
                <a:solidFill>
                  <a:srgbClr val="3E4247"/>
                </a:solidFill>
                <a:latin typeface="Open Sans Light" pitchFamily="34" charset="0"/>
              </a:rPr>
              <a:t>Sustainable farming </a:t>
            </a:r>
            <a:r>
              <a:rPr lang="en-GB" altLang="zh-CN" sz="3600">
                <a:solidFill>
                  <a:srgbClr val="3E4247"/>
                </a:solidFill>
                <a:latin typeface="Open Sans Light" pitchFamily="34" charset="0"/>
              </a:rPr>
              <a:t>since the1980s</a:t>
            </a:r>
          </a:p>
          <a:p>
            <a:pPr marL="571500" indent="-571500">
              <a:spcBef>
                <a:spcPct val="20000"/>
              </a:spcBef>
            </a:pPr>
            <a:endParaRPr lang="en-GB" altLang="zh-CN" sz="1200">
              <a:solidFill>
                <a:srgbClr val="3E4247"/>
              </a:solidFill>
              <a:latin typeface="Open Sans Light" pitchFamily="34" charset="0"/>
            </a:endParaRPr>
          </a:p>
          <a:p>
            <a:pPr marL="571500" indent="-571500">
              <a:spcBef>
                <a:spcPct val="20000"/>
              </a:spcBef>
              <a:buFont typeface="Arial" pitchFamily="34" charset="0"/>
              <a:buChar char="•"/>
            </a:pPr>
            <a:r>
              <a:rPr lang="en-GB" altLang="zh-CN" sz="3600">
                <a:solidFill>
                  <a:srgbClr val="3E4247"/>
                </a:solidFill>
                <a:latin typeface="Open Sans Light" pitchFamily="34" charset="0"/>
              </a:rPr>
              <a:t>An extensive Burgundy range from our three wineries:              </a:t>
            </a:r>
          </a:p>
          <a:p>
            <a:pPr marL="571500" indent="-571500">
              <a:spcBef>
                <a:spcPct val="20000"/>
              </a:spcBef>
            </a:pPr>
            <a:r>
              <a:rPr lang="en-GB" altLang="zh-CN" sz="3600" i="1">
                <a:solidFill>
                  <a:srgbClr val="3E4247"/>
                </a:solidFill>
                <a:latin typeface="Open Sans Light" pitchFamily="34" charset="0"/>
              </a:rPr>
              <a:t>	Louis Latour, Simonnet-Febvre and Henry Fessy</a:t>
            </a:r>
          </a:p>
          <a:p>
            <a:pPr marL="571500" indent="-571500">
              <a:spcBef>
                <a:spcPct val="20000"/>
              </a:spcBef>
            </a:pPr>
            <a:endParaRPr lang="en-GB" altLang="zh-CN" sz="1200">
              <a:solidFill>
                <a:srgbClr val="3E4247"/>
              </a:solidFill>
              <a:latin typeface="Open Sans Light" pitchFamily="34" charset="0"/>
            </a:endParaRPr>
          </a:p>
          <a:p>
            <a:pPr marL="571500" indent="-571500">
              <a:spcBef>
                <a:spcPct val="20000"/>
              </a:spcBef>
              <a:buFont typeface="Arial" pitchFamily="34" charset="0"/>
              <a:buChar char="•"/>
            </a:pPr>
            <a:r>
              <a:rPr lang="en-GB" altLang="zh-CN" sz="3600" b="1">
                <a:solidFill>
                  <a:srgbClr val="3E4247"/>
                </a:solidFill>
                <a:latin typeface="Open Sans Light" pitchFamily="34" charset="0"/>
              </a:rPr>
              <a:t>Vertical Integration </a:t>
            </a:r>
            <a:r>
              <a:rPr lang="en-GB" altLang="zh-CN" sz="3600">
                <a:solidFill>
                  <a:srgbClr val="3E4247"/>
                </a:solidFill>
                <a:latin typeface="Open Sans Light" pitchFamily="34" charset="0"/>
              </a:rPr>
              <a:t>– cooperage, lab, print shop</a:t>
            </a:r>
          </a:p>
          <a:p>
            <a:pPr marL="571500" indent="-571500" algn="ctr">
              <a:spcBef>
                <a:spcPct val="20000"/>
              </a:spcBef>
            </a:pPr>
            <a:r>
              <a:rPr lang="en-GB" altLang="zh-CN" sz="6000" b="1">
                <a:solidFill>
                  <a:srgbClr val="3E4247"/>
                </a:solidFill>
                <a:latin typeface="Open Sans Light" pitchFamily="34" charset="0"/>
              </a:rPr>
              <a:t>       </a:t>
            </a:r>
          </a:p>
        </p:txBody>
      </p:sp>
      <p:sp>
        <p:nvSpPr>
          <p:cNvPr id="33800" name="Rectangle 2"/>
          <p:cNvSpPr>
            <a:spLocks noChangeArrowheads="1"/>
          </p:cNvSpPr>
          <p:nvPr/>
        </p:nvSpPr>
        <p:spPr bwMode="auto">
          <a:xfrm>
            <a:off x="8720138" y="8769350"/>
            <a:ext cx="16352837" cy="1323975"/>
          </a:xfrm>
          <a:prstGeom prst="rect">
            <a:avLst/>
          </a:prstGeom>
          <a:noFill/>
          <a:ln>
            <a:noFill/>
          </a:ln>
          <a:extLst/>
        </p:spPr>
        <p:txBody>
          <a:bodyPr>
            <a:spAutoFit/>
          </a:bodyPr>
          <a:lstStyle>
            <a:lvl1pPr eaLnBrk="0" hangingPunct="0">
              <a:spcBef>
                <a:spcPts val="5900"/>
              </a:spcBef>
              <a:buSzPct val="75000"/>
              <a:buChar char="•"/>
              <a:defRPr sz="5200">
                <a:solidFill>
                  <a:schemeClr val="tx1"/>
                </a:solidFill>
                <a:latin typeface="Helvetica Light"/>
                <a:ea typeface="Helvetica Light"/>
                <a:cs typeface="Helvetica Light"/>
                <a:sym typeface="Helvetica Light"/>
              </a:defRPr>
            </a:lvl1pPr>
            <a:lvl2pPr marL="742950" indent="-285750" eaLnBrk="0" hangingPunct="0">
              <a:spcBef>
                <a:spcPts val="5900"/>
              </a:spcBef>
              <a:buSzPct val="75000"/>
              <a:buChar char="•"/>
              <a:defRPr sz="5200">
                <a:solidFill>
                  <a:schemeClr val="tx1"/>
                </a:solidFill>
                <a:latin typeface="Helvetica Light"/>
                <a:ea typeface="Helvetica Light"/>
                <a:cs typeface="Helvetica Light"/>
                <a:sym typeface="Helvetica Light"/>
              </a:defRPr>
            </a:lvl2pPr>
            <a:lvl3pPr marL="11430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3pPr>
            <a:lvl4pPr marL="16002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4pPr>
            <a:lvl5pPr marL="20574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5pPr>
            <a:lvl6pPr marL="25146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6pPr>
            <a:lvl7pPr marL="29718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7pPr>
            <a:lvl8pPr marL="34290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8pPr>
            <a:lvl9pPr marL="38862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9pPr>
          </a:lstStyle>
          <a:p>
            <a:pPr eaLnBrk="1" hangingPunct="1">
              <a:spcBef>
                <a:spcPct val="20000"/>
              </a:spcBef>
              <a:buSzTx/>
              <a:buFontTx/>
              <a:buNone/>
              <a:defRPr/>
            </a:pPr>
            <a:r>
              <a:rPr lang="en-US" altLang="zh-CN" sz="8000" dirty="0">
                <a:solidFill>
                  <a:schemeClr val="tx2">
                    <a:lumMod val="75000"/>
                  </a:schemeClr>
                </a:solidFill>
                <a:latin typeface="Lucia BT" pitchFamily="66" charset="0"/>
                <a:ea typeface="SimSun" pitchFamily="2" charset="-122"/>
              </a:rPr>
              <a:t>“</a:t>
            </a:r>
            <a:r>
              <a:rPr lang="en-US" altLang="zh-CN" sz="6600" dirty="0">
                <a:solidFill>
                  <a:schemeClr val="tx2">
                    <a:lumMod val="75000"/>
                  </a:schemeClr>
                </a:solidFill>
                <a:latin typeface="Lucia BT" pitchFamily="66" charset="0"/>
                <a:ea typeface="SimSun" pitchFamily="2" charset="-122"/>
              </a:rPr>
              <a:t>  We look to the past to imagine the future.”   </a:t>
            </a:r>
          </a:p>
        </p:txBody>
      </p:sp>
      <p:sp>
        <p:nvSpPr>
          <p:cNvPr id="2" name="ZoneTexte 1"/>
          <p:cNvSpPr txBox="1"/>
          <p:nvPr/>
        </p:nvSpPr>
        <p:spPr>
          <a:xfrm>
            <a:off x="8031163" y="10234613"/>
            <a:ext cx="16352837" cy="9652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sz="5600">
                <a:solidFill>
                  <a:srgbClr val="3E4247"/>
                </a:solidFill>
                <a:latin typeface="Lucia BT" pitchFamily="66" charset="0"/>
              </a:rPr>
              <a:t>“  We raise our glasses: to Louis Latour, a great  firm with a great</a:t>
            </a:r>
            <a:endParaRPr lang="fr-FR" sz="5600">
              <a:solidFill>
                <a:srgbClr val="3E4247"/>
              </a:solidFill>
              <a:latin typeface="Helvetica Light"/>
            </a:endParaRPr>
          </a:p>
        </p:txBody>
      </p:sp>
      <p:sp>
        <p:nvSpPr>
          <p:cNvPr id="4" name="ZoneTexte 3"/>
          <p:cNvSpPr txBox="1"/>
          <p:nvPr/>
        </p:nvSpPr>
        <p:spPr>
          <a:xfrm>
            <a:off x="17770475" y="8658225"/>
            <a:ext cx="6284913" cy="22256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altLang="zh-CN" sz="8800" b="1">
                <a:solidFill>
                  <a:srgbClr val="3D3529"/>
                </a:solidFill>
                <a:latin typeface="Lucia BT" pitchFamily="66" charset="0"/>
                <a:ea typeface="SimSun" pitchFamily="2" charset="-122"/>
              </a:rPr>
              <a:t> </a:t>
            </a:r>
            <a:r>
              <a:rPr lang="fr-FR" altLang="zh-CN" sz="2800">
                <a:solidFill>
                  <a:srgbClr val="3E4247"/>
                </a:solidFill>
                <a:latin typeface="Open Sans Light" pitchFamily="34" charset="0"/>
              </a:rPr>
              <a:t>Louis-Fabrice Latour</a:t>
            </a:r>
            <a:endParaRPr lang="en-GB" altLang="zh-CN" sz="2800">
              <a:solidFill>
                <a:srgbClr val="3E4247"/>
              </a:solidFill>
              <a:latin typeface="Open Sans Light" pitchFamily="34" charset="0"/>
            </a:endParaRPr>
          </a:p>
          <a:p>
            <a:pPr algn="ctr" latinLnBrk="1" hangingPunct="0">
              <a:defRPr/>
            </a:pPr>
            <a:endParaRPr lang="fr-FR">
              <a:solidFill>
                <a:srgbClr val="000000"/>
              </a:solidFill>
              <a:latin typeface="Helvetica Light"/>
            </a:endParaRPr>
          </a:p>
        </p:txBody>
      </p:sp>
      <p:sp>
        <p:nvSpPr>
          <p:cNvPr id="5" name="ZoneTexte 4"/>
          <p:cNvSpPr txBox="1"/>
          <p:nvPr/>
        </p:nvSpPr>
        <p:spPr>
          <a:xfrm>
            <a:off x="15662275" y="11277600"/>
            <a:ext cx="6846888" cy="1241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sz="2400">
                <a:solidFill>
                  <a:srgbClr val="3E4247"/>
                </a:solidFill>
                <a:latin typeface="Open Sans Light" pitchFamily="34" charset="0"/>
              </a:rPr>
              <a:t>Michael Broadbent, Christie’s, London</a:t>
            </a:r>
            <a:endParaRPr lang="en-US" sz="2800">
              <a:solidFill>
                <a:srgbClr val="3E4247"/>
              </a:solidFill>
              <a:latin typeface="Open Sans Light" pitchFamily="34" charset="0"/>
            </a:endParaRPr>
          </a:p>
          <a:p>
            <a:pPr algn="ctr" latinLnBrk="1" hangingPunct="0">
              <a:defRPr/>
            </a:pPr>
            <a:endParaRPr lang="fr-FR">
              <a:solidFill>
                <a:srgbClr val="004617"/>
              </a:solidFill>
              <a:latin typeface="Helvetica Light"/>
            </a:endParaRPr>
          </a:p>
        </p:txBody>
      </p:sp>
      <p:sp>
        <p:nvSpPr>
          <p:cNvPr id="33803" name="Shape 303"/>
          <p:cNvSpPr>
            <a:spLocks noChangeShapeType="1"/>
          </p:cNvSpPr>
          <p:nvPr/>
        </p:nvSpPr>
        <p:spPr bwMode="auto">
          <a:xfrm>
            <a:off x="13431838" y="3462338"/>
            <a:ext cx="3113087"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33804" name="Shape 302"/>
          <p:cNvSpPr>
            <a:spLocks noChangeArrowheads="1"/>
          </p:cNvSpPr>
          <p:nvPr/>
        </p:nvSpPr>
        <p:spPr bwMode="auto">
          <a:xfrm>
            <a:off x="12617450" y="2368550"/>
            <a:ext cx="4741863"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Perfection</a:t>
            </a:r>
          </a:p>
        </p:txBody>
      </p:sp>
      <p:sp>
        <p:nvSpPr>
          <p:cNvPr id="3" name="ZoneTexte 2"/>
          <p:cNvSpPr txBox="1"/>
          <p:nvPr/>
        </p:nvSpPr>
        <p:spPr>
          <a:xfrm>
            <a:off x="10010775" y="10925175"/>
            <a:ext cx="6823075" cy="1733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sz="5600">
                <a:solidFill>
                  <a:srgbClr val="3E4247"/>
                </a:solidFill>
                <a:latin typeface="Lucia BT" pitchFamily="66" charset="0"/>
              </a:rPr>
              <a:t>past and a great future.”</a:t>
            </a:r>
            <a:endParaRPr lang="fr-FR" sz="5600">
              <a:solidFill>
                <a:srgbClr val="3E4247"/>
              </a:solidFill>
            </a:endParaRPr>
          </a:p>
          <a:p>
            <a:pPr algn="ctr" latinLnBrk="1" hangingPunct="0">
              <a:defRPr/>
            </a:pPr>
            <a:endParaRPr lang="fr-FR">
              <a:solidFill>
                <a:srgbClr val="000000"/>
              </a:solidFill>
              <a:latin typeface="Helvetica Light"/>
            </a:endParaRPr>
          </a:p>
        </p:txBody>
      </p:sp>
      <p:sp>
        <p:nvSpPr>
          <p:cNvPr id="33806"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33807" name="Image 5"/>
          <p:cNvPicPr>
            <a:picLocks noChangeAspect="1"/>
          </p:cNvPicPr>
          <p:nvPr/>
        </p:nvPicPr>
        <p:blipFill>
          <a:blip r:embed="rId3" cstate="print"/>
          <a:srcRect b="7565"/>
          <a:stretch>
            <a:fillRect/>
          </a:stretch>
        </p:blipFill>
        <p:spPr bwMode="auto">
          <a:xfrm>
            <a:off x="-25400" y="2243138"/>
            <a:ext cx="7700963" cy="106791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759"/>
          <p:cNvSpPr>
            <a:spLocks noGrp="1"/>
          </p:cNvSpPr>
          <p:nvPr>
            <p:ph type="sldNum" sz="quarter" idx="10"/>
          </p:nvPr>
        </p:nvSpPr>
        <p:spPr>
          <a:xfrm>
            <a:off x="23710900" y="13239750"/>
            <a:ext cx="346075" cy="381000"/>
          </a:xfrm>
          <a:noFill/>
        </p:spPr>
        <p:txBody>
          <a:bodyPr/>
          <a:lstStyle/>
          <a:p>
            <a:fld id="{FACB7F56-D3EB-437D-9864-A1AC5D0C6E7D}" type="slidenum">
              <a:rPr lang="fr-FR" altLang="fr-FR" sz="1600" smtClean="0"/>
              <a:pPr/>
              <a:t>29</a:t>
            </a:fld>
            <a:endParaRPr lang="fr-FR" altLang="fr-FR" sz="1600"/>
          </a:p>
        </p:txBody>
      </p:sp>
      <p:pic>
        <p:nvPicPr>
          <p:cNvPr id="34819"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34820"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34821"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Perfection - Sustainable Farming</a:t>
            </a:r>
          </a:p>
        </p:txBody>
      </p:sp>
      <p:sp>
        <p:nvSpPr>
          <p:cNvPr id="34822" name="Shape 303"/>
          <p:cNvSpPr>
            <a:spLocks noChangeShapeType="1"/>
          </p:cNvSpPr>
          <p:nvPr/>
        </p:nvSpPr>
        <p:spPr bwMode="auto">
          <a:xfrm>
            <a:off x="17387888" y="4067175"/>
            <a:ext cx="3113087"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34823" name="Shape 302"/>
          <p:cNvSpPr>
            <a:spLocks noChangeArrowheads="1"/>
          </p:cNvSpPr>
          <p:nvPr/>
        </p:nvSpPr>
        <p:spPr bwMode="auto">
          <a:xfrm>
            <a:off x="13990638" y="2762250"/>
            <a:ext cx="9907587"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Sustainable farming</a:t>
            </a:r>
          </a:p>
        </p:txBody>
      </p:sp>
      <p:sp>
        <p:nvSpPr>
          <p:cNvPr id="4" name="ZoneTexte 3"/>
          <p:cNvSpPr txBox="1"/>
          <p:nvPr/>
        </p:nvSpPr>
        <p:spPr>
          <a:xfrm>
            <a:off x="14363700" y="4796743"/>
            <a:ext cx="9861550" cy="86834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571500" indent="-571500">
              <a:spcBef>
                <a:spcPct val="20000"/>
              </a:spcBef>
              <a:buFont typeface="Arial" pitchFamily="34" charset="0"/>
              <a:buChar char="•"/>
              <a:defRPr/>
            </a:pPr>
            <a:r>
              <a:rPr lang="en-US" altLang="zh-CN" sz="4000" dirty="0">
                <a:solidFill>
                  <a:srgbClr val="3E4247"/>
                </a:solidFill>
                <a:latin typeface="Open Sans Light" pitchFamily="34" charset="0"/>
              </a:rPr>
              <a:t>Since 1989</a:t>
            </a:r>
          </a:p>
          <a:p>
            <a:pPr marL="571500" indent="-571500">
              <a:spcBef>
                <a:spcPct val="20000"/>
              </a:spcBef>
              <a:buFont typeface="Arial" pitchFamily="34" charset="0"/>
              <a:buChar char="•"/>
              <a:defRPr/>
            </a:pPr>
            <a:r>
              <a:rPr lang="en-US" altLang="zh-CN" sz="4000" dirty="0">
                <a:solidFill>
                  <a:srgbClr val="3E4247"/>
                </a:solidFill>
                <a:latin typeface="Open Sans Light" pitchFamily="34" charset="0"/>
              </a:rPr>
              <a:t>Attentive to the </a:t>
            </a:r>
            <a:r>
              <a:rPr lang="en-US" altLang="zh-CN" sz="4000" b="1" dirty="0">
                <a:solidFill>
                  <a:srgbClr val="3E4247"/>
                </a:solidFill>
                <a:latin typeface="Open Sans Light" pitchFamily="34" charset="0"/>
              </a:rPr>
              <a:t>ecosystem as a whole</a:t>
            </a:r>
            <a:endParaRPr lang="en-GB" altLang="zh-CN" sz="4000" b="1" dirty="0">
              <a:solidFill>
                <a:srgbClr val="3E4247"/>
              </a:solidFill>
              <a:latin typeface="Open Sans Light" pitchFamily="34" charset="0"/>
            </a:endParaRPr>
          </a:p>
          <a:p>
            <a:pPr marL="571500" indent="-571500">
              <a:spcBef>
                <a:spcPct val="20000"/>
              </a:spcBef>
              <a:buFont typeface="Arial" pitchFamily="34" charset="0"/>
              <a:buChar char="•"/>
              <a:defRPr/>
            </a:pPr>
            <a:r>
              <a:rPr lang="en-GB" altLang="zh-CN" sz="4000" dirty="0">
                <a:solidFill>
                  <a:srgbClr val="3E4247"/>
                </a:solidFill>
                <a:latin typeface="Open Sans Light" pitchFamily="34" charset="0"/>
              </a:rPr>
              <a:t>Vineyards under </a:t>
            </a:r>
            <a:r>
              <a:rPr lang="en-GB" altLang="zh-CN" sz="4000" b="1" dirty="0">
                <a:solidFill>
                  <a:srgbClr val="3E4247"/>
                </a:solidFill>
                <a:latin typeface="Open Sans Light" pitchFamily="34" charset="0"/>
              </a:rPr>
              <a:t>ISO14001 </a:t>
            </a:r>
            <a:r>
              <a:rPr lang="en-GB" altLang="zh-CN" sz="4000" dirty="0">
                <a:solidFill>
                  <a:srgbClr val="3E4247"/>
                </a:solidFill>
                <a:latin typeface="Open Sans Light" pitchFamily="34" charset="0"/>
              </a:rPr>
              <a:t>certified by FARRE</a:t>
            </a:r>
          </a:p>
          <a:p>
            <a:pPr marL="571500" indent="-571500">
              <a:spcBef>
                <a:spcPct val="20000"/>
              </a:spcBef>
              <a:buFont typeface="Arial" pitchFamily="34" charset="0"/>
              <a:buChar char="•"/>
              <a:defRPr/>
            </a:pPr>
            <a:r>
              <a:rPr lang="en-GB" altLang="zh-CN" sz="4000" dirty="0">
                <a:solidFill>
                  <a:srgbClr val="3E4247"/>
                </a:solidFill>
                <a:latin typeface="Open Sans Light" pitchFamily="34" charset="0"/>
              </a:rPr>
              <a:t>A strong </a:t>
            </a:r>
            <a:r>
              <a:rPr lang="fr-FR" altLang="zh-CN" sz="4000" dirty="0" err="1">
                <a:solidFill>
                  <a:srgbClr val="3E4247"/>
                </a:solidFill>
                <a:latin typeface="Open Sans Light" pitchFamily="34" charset="0"/>
              </a:rPr>
              <a:t>policy</a:t>
            </a:r>
            <a:r>
              <a:rPr lang="fr-FR" altLang="zh-CN" sz="4000" dirty="0">
                <a:solidFill>
                  <a:srgbClr val="3E4247"/>
                </a:solidFill>
                <a:latin typeface="Open Sans Light" pitchFamily="34" charset="0"/>
              </a:rPr>
              <a:t> of </a:t>
            </a:r>
            <a:r>
              <a:rPr lang="fr-FR" altLang="zh-CN" sz="4000" b="1" dirty="0" err="1">
                <a:solidFill>
                  <a:srgbClr val="3E4247"/>
                </a:solidFill>
                <a:latin typeface="Open Sans Light" pitchFamily="34" charset="0"/>
              </a:rPr>
              <a:t>reducing</a:t>
            </a:r>
            <a:r>
              <a:rPr lang="fr-FR" altLang="zh-CN" sz="4000" b="1" dirty="0">
                <a:solidFill>
                  <a:srgbClr val="3E4247"/>
                </a:solidFill>
                <a:latin typeface="Open Sans Light" pitchFamily="34" charset="0"/>
              </a:rPr>
              <a:t> </a:t>
            </a:r>
            <a:r>
              <a:rPr lang="fr-FR" altLang="zh-CN" sz="4000" b="1" dirty="0" err="1">
                <a:solidFill>
                  <a:srgbClr val="3E4247"/>
                </a:solidFill>
                <a:latin typeface="Open Sans Light" pitchFamily="34" charset="0"/>
              </a:rPr>
              <a:t>treatments</a:t>
            </a:r>
            <a:endParaRPr lang="fr-FR" altLang="zh-CN" sz="4000" b="1" dirty="0">
              <a:solidFill>
                <a:srgbClr val="3E4247"/>
              </a:solidFill>
              <a:latin typeface="Open Sans Light" pitchFamily="34" charset="0"/>
            </a:endParaRPr>
          </a:p>
          <a:p>
            <a:pPr marL="228600" lvl="1" indent="0">
              <a:spcBef>
                <a:spcPct val="20000"/>
              </a:spcBef>
              <a:defRPr/>
            </a:pPr>
            <a:r>
              <a:rPr lang="en-US" altLang="zh-CN" sz="3600" dirty="0">
                <a:solidFill>
                  <a:srgbClr val="3E4247"/>
                </a:solidFill>
                <a:latin typeface="Open Sans Light" pitchFamily="34" charset="0"/>
              </a:rPr>
              <a:t>		</a:t>
            </a:r>
            <a:r>
              <a:rPr lang="en-US" altLang="zh-CN" sz="3600" i="1" dirty="0">
                <a:solidFill>
                  <a:srgbClr val="3E4247"/>
                </a:solidFill>
                <a:latin typeface="Open Sans Light" pitchFamily="34" charset="0"/>
              </a:rPr>
              <a:t>In depth study of climate and its 				consequences</a:t>
            </a:r>
          </a:p>
          <a:p>
            <a:pPr marL="571500" indent="-571500">
              <a:spcBef>
                <a:spcPct val="20000"/>
              </a:spcBef>
              <a:buFont typeface="Arial" pitchFamily="34" charset="0"/>
              <a:buChar char="•"/>
              <a:defRPr/>
            </a:pPr>
            <a:r>
              <a:rPr lang="en-GB" altLang="zh-CN" sz="4000" dirty="0">
                <a:solidFill>
                  <a:srgbClr val="3E4247"/>
                </a:solidFill>
                <a:latin typeface="Open Sans Light" pitchFamily="34" charset="0"/>
              </a:rPr>
              <a:t>More </a:t>
            </a:r>
            <a:r>
              <a:rPr lang="en-GB" altLang="zh-CN" sz="4000" b="1" dirty="0">
                <a:solidFill>
                  <a:srgbClr val="3E4247"/>
                </a:solidFill>
                <a:latin typeface="Open Sans Light" pitchFamily="34" charset="0"/>
              </a:rPr>
              <a:t>global initiatives:</a:t>
            </a:r>
          </a:p>
          <a:p>
            <a:pPr marL="228600" lvl="1" indent="0">
              <a:spcBef>
                <a:spcPct val="20000"/>
              </a:spcBef>
              <a:defRPr/>
            </a:pPr>
            <a:r>
              <a:rPr lang="en-GB" altLang="zh-CN" sz="3600" i="1" dirty="0">
                <a:solidFill>
                  <a:srgbClr val="3E4247"/>
                </a:solidFill>
                <a:latin typeface="Open Sans Light" pitchFamily="34" charset="0"/>
              </a:rPr>
              <a:t>		</a:t>
            </a:r>
            <a:r>
              <a:rPr lang="en-GB" altLang="zh-CN" sz="3600" b="1" i="1" dirty="0" err="1">
                <a:solidFill>
                  <a:srgbClr val="3E4247"/>
                </a:solidFill>
                <a:latin typeface="Open Sans Light" pitchFamily="34" charset="0"/>
              </a:rPr>
              <a:t>Paysage</a:t>
            </a:r>
            <a:r>
              <a:rPr lang="en-GB" altLang="zh-CN" sz="3600" b="1" i="1" dirty="0">
                <a:solidFill>
                  <a:srgbClr val="3E4247"/>
                </a:solidFill>
                <a:latin typeface="Open Sans Light" pitchFamily="34" charset="0"/>
              </a:rPr>
              <a:t> de </a:t>
            </a:r>
            <a:r>
              <a:rPr lang="en-GB" altLang="zh-CN" sz="3600" b="1" i="1" dirty="0" err="1" smtClean="0">
                <a:solidFill>
                  <a:srgbClr val="3E4247"/>
                </a:solidFill>
                <a:latin typeface="Open Sans Light" pitchFamily="34" charset="0"/>
              </a:rPr>
              <a:t>Corton</a:t>
            </a:r>
            <a:r>
              <a:rPr lang="en-GB" altLang="zh-CN" sz="3600" b="1" i="1" dirty="0" smtClean="0">
                <a:solidFill>
                  <a:srgbClr val="3E4247"/>
                </a:solidFill>
                <a:latin typeface="Open Sans Light" pitchFamily="34" charset="0"/>
              </a:rPr>
              <a:t> </a:t>
            </a:r>
            <a:r>
              <a:rPr lang="en-GB" altLang="zh-CN" sz="3600" i="1" dirty="0" smtClean="0">
                <a:solidFill>
                  <a:srgbClr val="3E4247"/>
                </a:solidFill>
                <a:latin typeface="Open Sans Light" pitchFamily="34" charset="0"/>
              </a:rPr>
              <a:t>(2009): to address the problems of erosion and environmental protection.</a:t>
            </a:r>
            <a:endParaRPr lang="en-GB" altLang="zh-CN" sz="3600" i="1" dirty="0">
              <a:solidFill>
                <a:srgbClr val="3E4247"/>
              </a:solidFill>
              <a:latin typeface="Open Sans Light" pitchFamily="34" charset="0"/>
            </a:endParaRPr>
          </a:p>
          <a:p>
            <a:pPr marL="228600" lvl="1" indent="0">
              <a:spcBef>
                <a:spcPct val="20000"/>
              </a:spcBef>
              <a:defRPr/>
            </a:pPr>
            <a:r>
              <a:rPr lang="en-GB" altLang="zh-CN" sz="3600" i="1" dirty="0">
                <a:solidFill>
                  <a:srgbClr val="3E4247"/>
                </a:solidFill>
                <a:latin typeface="Open Sans Light" pitchFamily="34" charset="0"/>
              </a:rPr>
              <a:t>		</a:t>
            </a:r>
          </a:p>
          <a:p>
            <a:pPr marL="571500" indent="-571500" algn="ctr" latinLnBrk="1" hangingPunct="0">
              <a:defRPr/>
            </a:pPr>
            <a:endParaRPr lang="fr-FR" sz="4800" dirty="0">
              <a:solidFill>
                <a:srgbClr val="3E4247"/>
              </a:solidFill>
              <a:latin typeface="Helvetica Light"/>
            </a:endParaRPr>
          </a:p>
        </p:txBody>
      </p:sp>
      <p:pic>
        <p:nvPicPr>
          <p:cNvPr id="34825" name="Picture 14" descr="U:\ANGLAIS\PHOTOTHEQUE\Domaine Louis Latour\Rûches\IMG_5876.jpg"/>
          <p:cNvPicPr>
            <a:picLocks noChangeAspect="1" noChangeArrowheads="1"/>
          </p:cNvPicPr>
          <p:nvPr/>
        </p:nvPicPr>
        <p:blipFill>
          <a:blip r:embed="rId3" cstate="print"/>
          <a:srcRect r="12660"/>
          <a:stretch>
            <a:fillRect/>
          </a:stretch>
        </p:blipFill>
        <p:spPr bwMode="auto">
          <a:xfrm>
            <a:off x="-57150" y="2212975"/>
            <a:ext cx="14047788" cy="10721975"/>
          </a:xfrm>
          <a:prstGeom prst="rect">
            <a:avLst/>
          </a:prstGeom>
          <a:noFill/>
          <a:ln w="9525">
            <a:noFill/>
            <a:miter lim="800000"/>
            <a:headEnd/>
            <a:tailEnd/>
          </a:ln>
        </p:spPr>
      </p:pic>
      <p:sp>
        <p:nvSpPr>
          <p:cNvPr id="34826"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6147"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Location</a:t>
            </a:r>
          </a:p>
        </p:txBody>
      </p:sp>
      <p:sp>
        <p:nvSpPr>
          <p:cNvPr id="6148"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6149"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6150" name="Shape 759"/>
          <p:cNvSpPr>
            <a:spLocks noGrp="1"/>
          </p:cNvSpPr>
          <p:nvPr>
            <p:ph type="sldNum" sz="quarter" idx="10"/>
          </p:nvPr>
        </p:nvSpPr>
        <p:spPr>
          <a:xfrm>
            <a:off x="23710900" y="13239750"/>
            <a:ext cx="346075" cy="381000"/>
          </a:xfrm>
          <a:noFill/>
        </p:spPr>
        <p:txBody>
          <a:bodyPr/>
          <a:lstStyle/>
          <a:p>
            <a:fld id="{03AE61E2-6D72-4E2E-9660-9967935801C5}" type="slidenum">
              <a:rPr lang="fr-FR" altLang="fr-FR" sz="1600" smtClean="0"/>
              <a:pPr/>
              <a:t>3</a:t>
            </a:fld>
            <a:endParaRPr lang="fr-FR" altLang="fr-FR" sz="1600"/>
          </a:p>
        </p:txBody>
      </p:sp>
      <p:pic>
        <p:nvPicPr>
          <p:cNvPr id="6151" name="Picture 12" descr="http://d-maps.com/m/europemax/europemax10.gif"/>
          <p:cNvPicPr>
            <a:picLocks noChangeAspect="1" noChangeArrowheads="1"/>
          </p:cNvPicPr>
          <p:nvPr/>
        </p:nvPicPr>
        <p:blipFill>
          <a:blip r:embed="rId3" cstate="print"/>
          <a:srcRect l="627" t="35767" r="31747" b="10895"/>
          <a:stretch>
            <a:fillRect/>
          </a:stretch>
        </p:blipFill>
        <p:spPr bwMode="auto">
          <a:xfrm>
            <a:off x="8031163" y="2228850"/>
            <a:ext cx="16352837" cy="10744200"/>
          </a:xfrm>
          <a:prstGeom prst="rect">
            <a:avLst/>
          </a:prstGeom>
          <a:noFill/>
          <a:ln w="9525">
            <a:noFill/>
            <a:miter lim="800000"/>
            <a:headEnd/>
            <a:tailEnd/>
          </a:ln>
        </p:spPr>
      </p:pic>
      <p:cxnSp>
        <p:nvCxnSpPr>
          <p:cNvPr id="5" name="Connecteur droit avec flèche 4"/>
          <p:cNvCxnSpPr/>
          <p:nvPr/>
        </p:nvCxnSpPr>
        <p:spPr>
          <a:xfrm>
            <a:off x="10858500" y="7186613"/>
            <a:ext cx="3132138" cy="565150"/>
          </a:xfrm>
          <a:prstGeom prst="straightConnector1">
            <a:avLst/>
          </a:prstGeom>
          <a:noFill/>
          <a:ln w="25400" cap="flat">
            <a:solidFill>
              <a:schemeClr val="tx2">
                <a:lumMod val="75000"/>
              </a:schemeClr>
            </a:solidFill>
            <a:prstDash val="solid"/>
            <a:miter lim="400000"/>
            <a:tailEnd type="arrow"/>
          </a:ln>
          <a:effectLst/>
        </p:spPr>
        <p:style>
          <a:lnRef idx="0">
            <a:scrgbClr r="0" g="0" b="0"/>
          </a:lnRef>
          <a:fillRef idx="0">
            <a:scrgbClr r="0" g="0" b="0"/>
          </a:fillRef>
          <a:effectRef idx="0">
            <a:scrgbClr r="0" g="0" b="0"/>
          </a:effectRef>
          <a:fontRef idx="none"/>
        </p:style>
      </p:cxnSp>
      <p:sp>
        <p:nvSpPr>
          <p:cNvPr id="42" name="ZoneTexte 41"/>
          <p:cNvSpPr txBox="1"/>
          <p:nvPr/>
        </p:nvSpPr>
        <p:spPr>
          <a:xfrm>
            <a:off x="855663" y="4139517"/>
            <a:ext cx="9246280" cy="18569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algn="ctr" latinLnBrk="1" hangingPunct="0">
              <a:defRPr/>
            </a:pPr>
            <a:r>
              <a:rPr lang="fr-FR" sz="6600" b="1" dirty="0" err="1">
                <a:solidFill>
                  <a:srgbClr val="004617"/>
                </a:solidFill>
                <a:latin typeface="Open Sans Light" pitchFamily="34" charset="0"/>
              </a:rPr>
              <a:t>Where</a:t>
            </a:r>
            <a:r>
              <a:rPr lang="fr-FR" sz="6600" b="1" dirty="0">
                <a:solidFill>
                  <a:srgbClr val="004617"/>
                </a:solidFill>
                <a:latin typeface="Open Sans Light" pitchFamily="34" charset="0"/>
              </a:rPr>
              <a:t> </a:t>
            </a:r>
            <a:r>
              <a:rPr lang="fr-FR" sz="6600" b="1" dirty="0" err="1">
                <a:solidFill>
                  <a:srgbClr val="004617"/>
                </a:solidFill>
                <a:latin typeface="Open Sans Light" pitchFamily="34" charset="0"/>
              </a:rPr>
              <a:t>is</a:t>
            </a:r>
            <a:r>
              <a:rPr lang="fr-FR" sz="6600" b="1" dirty="0">
                <a:solidFill>
                  <a:srgbClr val="004617"/>
                </a:solidFill>
                <a:latin typeface="Open Sans Light" pitchFamily="34" charset="0"/>
              </a:rPr>
              <a:t> </a:t>
            </a:r>
            <a:r>
              <a:rPr lang="fr-FR" sz="6600" b="1" dirty="0" smtClean="0">
                <a:solidFill>
                  <a:srgbClr val="004617"/>
                </a:solidFill>
                <a:latin typeface="Open Sans Light" pitchFamily="34" charset="0"/>
              </a:rPr>
              <a:t>Louis </a:t>
            </a:r>
            <a:r>
              <a:rPr lang="fr-FR" sz="6600" b="1" dirty="0" err="1" smtClean="0">
                <a:solidFill>
                  <a:srgbClr val="004617"/>
                </a:solidFill>
                <a:latin typeface="Open Sans Light" pitchFamily="34" charset="0"/>
              </a:rPr>
              <a:t>Latour</a:t>
            </a:r>
            <a:r>
              <a:rPr lang="fr-FR" sz="6600" b="1" dirty="0" smtClean="0">
                <a:solidFill>
                  <a:srgbClr val="004617"/>
                </a:solidFill>
                <a:latin typeface="Open Sans Light" pitchFamily="34" charset="0"/>
              </a:rPr>
              <a:t> </a:t>
            </a:r>
            <a:r>
              <a:rPr lang="fr-FR" sz="6600" b="1" dirty="0">
                <a:solidFill>
                  <a:srgbClr val="004617"/>
                </a:solidFill>
                <a:latin typeface="Open Sans Light" pitchFamily="34" charset="0"/>
              </a:rPr>
              <a:t>?</a:t>
            </a:r>
          </a:p>
          <a:p>
            <a:pPr algn="ctr" latinLnBrk="1" hangingPunct="0">
              <a:defRPr/>
            </a:pPr>
            <a:endParaRPr lang="fr-FR" sz="4800" dirty="0">
              <a:solidFill>
                <a:srgbClr val="000000"/>
              </a:solidFill>
              <a:latin typeface="Helvetica Light"/>
            </a:endParaRPr>
          </a:p>
        </p:txBody>
      </p:sp>
      <p:sp>
        <p:nvSpPr>
          <p:cNvPr id="2" name="Shape 302"/>
          <p:cNvSpPr>
            <a:spLocks noChangeArrowheads="1"/>
          </p:cNvSpPr>
          <p:nvPr/>
        </p:nvSpPr>
        <p:spPr bwMode="auto">
          <a:xfrm>
            <a:off x="7474861" y="6788830"/>
            <a:ext cx="3484563" cy="655637"/>
          </a:xfrm>
          <a:prstGeom prst="rect">
            <a:avLst/>
          </a:prstGeom>
          <a:noFill/>
          <a:ln>
            <a:noFill/>
          </a:ln>
          <a:extLst/>
        </p:spPr>
        <p:txBody>
          <a:bodyPr lIns="50800" tIns="50800" rIns="50800" bIns="50800" anchor="ctr">
            <a:spAutoFit/>
          </a:bodyPr>
          <a:lstStyle>
            <a:lvl1pPr eaLnBrk="0" hangingPunct="0">
              <a:spcBef>
                <a:spcPts val="5900"/>
              </a:spcBef>
              <a:buSzPct val="75000"/>
              <a:buChar char="•"/>
              <a:defRPr sz="5200">
                <a:solidFill>
                  <a:schemeClr val="tx1"/>
                </a:solidFill>
                <a:latin typeface="Helvetica Light"/>
                <a:ea typeface="Helvetica Light"/>
                <a:cs typeface="Helvetica Light"/>
                <a:sym typeface="Helvetica Light"/>
              </a:defRPr>
            </a:lvl1pPr>
            <a:lvl2pPr marL="742950" indent="-285750" eaLnBrk="0" hangingPunct="0">
              <a:spcBef>
                <a:spcPts val="5900"/>
              </a:spcBef>
              <a:buSzPct val="75000"/>
              <a:buChar char="•"/>
              <a:defRPr sz="5200">
                <a:solidFill>
                  <a:schemeClr val="tx1"/>
                </a:solidFill>
                <a:latin typeface="Helvetica Light"/>
                <a:ea typeface="Helvetica Light"/>
                <a:cs typeface="Helvetica Light"/>
                <a:sym typeface="Helvetica Light"/>
              </a:defRPr>
            </a:lvl2pPr>
            <a:lvl3pPr marL="11430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3pPr>
            <a:lvl4pPr marL="16002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4pPr>
            <a:lvl5pPr marL="2057400" indent="-228600" eaLnBrk="0" hangingPunct="0">
              <a:spcBef>
                <a:spcPts val="5900"/>
              </a:spcBef>
              <a:buSzPct val="75000"/>
              <a:buChar char="•"/>
              <a:defRPr sz="5200">
                <a:solidFill>
                  <a:schemeClr val="tx1"/>
                </a:solidFill>
                <a:latin typeface="Helvetica Light"/>
                <a:ea typeface="Helvetica Light"/>
                <a:cs typeface="Helvetica Light"/>
                <a:sym typeface="Helvetica Light"/>
              </a:defRPr>
            </a:lvl5pPr>
            <a:lvl6pPr marL="25146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6pPr>
            <a:lvl7pPr marL="29718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7pPr>
            <a:lvl8pPr marL="34290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8pPr>
            <a:lvl9pPr marL="3886200" indent="-228600" defTabSz="825500" eaLnBrk="0" fontAlgn="base" hangingPunct="0">
              <a:spcBef>
                <a:spcPts val="5900"/>
              </a:spcBef>
              <a:spcAft>
                <a:spcPct val="0"/>
              </a:spcAft>
              <a:buSzPct val="75000"/>
              <a:buChar char="•"/>
              <a:defRPr sz="5200">
                <a:solidFill>
                  <a:schemeClr val="tx1"/>
                </a:solidFill>
                <a:latin typeface="Helvetica Light"/>
                <a:ea typeface="Helvetica Light"/>
                <a:cs typeface="Helvetica Light"/>
                <a:sym typeface="Helvetica Light"/>
              </a:defRPr>
            </a:lvl9pPr>
          </a:lstStyle>
          <a:p>
            <a:pPr algn="ctr" eaLnBrk="1" hangingPunct="1">
              <a:spcBef>
                <a:spcPct val="0"/>
              </a:spcBef>
              <a:buSzTx/>
              <a:buFontTx/>
              <a:buNone/>
              <a:defRPr/>
            </a:pPr>
            <a:r>
              <a:rPr lang="fr-FR" altLang="fr-FR" sz="3600" dirty="0" smtClean="0">
                <a:solidFill>
                  <a:schemeClr val="tx2">
                    <a:lumMod val="75000"/>
                  </a:schemeClr>
                </a:solidFill>
                <a:latin typeface="Open Sans" pitchFamily="34" charset="0"/>
                <a:cs typeface="Open Sans" pitchFamily="34" charset="0"/>
                <a:sym typeface="Open Sans" pitchFamily="34" charset="0"/>
              </a:rPr>
              <a:t>In Bourgogne</a:t>
            </a:r>
            <a:endParaRPr lang="fr-FR" altLang="fr-FR" sz="3600" dirty="0">
              <a:solidFill>
                <a:schemeClr val="tx2">
                  <a:lumMod val="75000"/>
                </a:schemeClr>
              </a:solidFill>
              <a:latin typeface="Open Sans" pitchFamily="34" charset="0"/>
              <a:cs typeface="Open Sans" pitchFamily="34" charset="0"/>
              <a:sym typeface="Open Sans" pitchFamily="34" charset="0"/>
            </a:endParaRPr>
          </a:p>
        </p:txBody>
      </p:sp>
      <p:pic>
        <p:nvPicPr>
          <p:cNvPr id="6155" name="Image 15"/>
          <p:cNvPicPr>
            <a:picLocks noChangeAspect="1"/>
          </p:cNvPicPr>
          <p:nvPr/>
        </p:nvPicPr>
        <p:blipFill>
          <a:blip r:embed="rId4" cstate="print"/>
          <a:srcRect/>
          <a:stretch>
            <a:fillRect/>
          </a:stretch>
        </p:blipFill>
        <p:spPr bwMode="auto">
          <a:xfrm>
            <a:off x="14306550" y="7608888"/>
            <a:ext cx="806450" cy="7207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759"/>
          <p:cNvSpPr>
            <a:spLocks noGrp="1"/>
          </p:cNvSpPr>
          <p:nvPr>
            <p:ph type="sldNum" sz="quarter" idx="10"/>
          </p:nvPr>
        </p:nvSpPr>
        <p:spPr>
          <a:xfrm>
            <a:off x="23710900" y="13239750"/>
            <a:ext cx="346075" cy="381000"/>
          </a:xfrm>
          <a:noFill/>
        </p:spPr>
        <p:txBody>
          <a:bodyPr/>
          <a:lstStyle/>
          <a:p>
            <a:fld id="{DA8D8841-E414-445B-8F13-6C8DAF453F01}" type="slidenum">
              <a:rPr lang="fr-FR" altLang="fr-FR" sz="1600" smtClean="0"/>
              <a:pPr/>
              <a:t>30</a:t>
            </a:fld>
            <a:endParaRPr lang="fr-FR" altLang="fr-FR" sz="1600"/>
          </a:p>
        </p:txBody>
      </p:sp>
      <p:sp>
        <p:nvSpPr>
          <p:cNvPr id="35843"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Vine-Growing</a:t>
            </a:r>
          </a:p>
        </p:txBody>
      </p:sp>
      <p:sp>
        <p:nvSpPr>
          <p:cNvPr id="35844"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35845"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pic>
        <p:nvPicPr>
          <p:cNvPr id="35846" name="Image 72" descr="IMG_5888.jpg"/>
          <p:cNvPicPr>
            <a:picLocks noChangeAspect="1"/>
          </p:cNvPicPr>
          <p:nvPr/>
        </p:nvPicPr>
        <p:blipFill>
          <a:blip r:embed="rId4" cstate="print"/>
          <a:srcRect l="9163"/>
          <a:stretch>
            <a:fillRect/>
          </a:stretch>
        </p:blipFill>
        <p:spPr bwMode="auto">
          <a:xfrm>
            <a:off x="9745663" y="2219325"/>
            <a:ext cx="14635162" cy="10741025"/>
          </a:xfrm>
          <a:prstGeom prst="rect">
            <a:avLst/>
          </a:prstGeom>
          <a:noFill/>
          <a:ln w="9525">
            <a:noFill/>
            <a:miter lim="800000"/>
            <a:headEnd/>
            <a:tailEnd/>
          </a:ln>
        </p:spPr>
      </p:pic>
      <p:sp>
        <p:nvSpPr>
          <p:cNvPr id="35847" name="Shape 303"/>
          <p:cNvSpPr>
            <a:spLocks noChangeShapeType="1"/>
          </p:cNvSpPr>
          <p:nvPr/>
        </p:nvSpPr>
        <p:spPr bwMode="auto">
          <a:xfrm>
            <a:off x="3400425" y="4152900"/>
            <a:ext cx="3113088"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35848" name="Shape 304"/>
          <p:cNvSpPr>
            <a:spLocks noChangeArrowheads="1"/>
          </p:cNvSpPr>
          <p:nvPr/>
        </p:nvSpPr>
        <p:spPr bwMode="auto">
          <a:xfrm>
            <a:off x="2017713" y="3354388"/>
            <a:ext cx="5791200" cy="430212"/>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Selection &amp; Nursury</a:t>
            </a:r>
          </a:p>
        </p:txBody>
      </p:sp>
      <p:sp>
        <p:nvSpPr>
          <p:cNvPr id="35849" name="Shape 302"/>
          <p:cNvSpPr>
            <a:spLocks noChangeArrowheads="1"/>
          </p:cNvSpPr>
          <p:nvPr/>
        </p:nvSpPr>
        <p:spPr bwMode="auto">
          <a:xfrm>
            <a:off x="817563" y="2439988"/>
            <a:ext cx="8267700" cy="841375"/>
          </a:xfrm>
          <a:prstGeom prst="rect">
            <a:avLst/>
          </a:prstGeom>
          <a:noFill/>
          <a:ln w="12700">
            <a:noFill/>
            <a:miter lim="400000"/>
            <a:headEnd/>
            <a:tailEnd/>
          </a:ln>
        </p:spPr>
        <p:txBody>
          <a:bodyPr lIns="50800" tIns="50800" rIns="50800" bIns="50800" anchor="ctr">
            <a:spAutoFit/>
          </a:bodyPr>
          <a:lstStyle/>
          <a:p>
            <a:pPr algn="ctr"/>
            <a:r>
              <a:rPr lang="fr-FR" altLang="fr-FR" sz="4800" b="1">
                <a:solidFill>
                  <a:srgbClr val="303546"/>
                </a:solidFill>
                <a:latin typeface="Open Sans Light" pitchFamily="34" charset="0"/>
                <a:sym typeface="Open Sans Light" pitchFamily="34" charset="0"/>
              </a:rPr>
              <a:t>Vine Selection</a:t>
            </a:r>
          </a:p>
        </p:txBody>
      </p:sp>
      <p:sp>
        <p:nvSpPr>
          <p:cNvPr id="35850" name="Shape 304"/>
          <p:cNvSpPr>
            <a:spLocks noChangeArrowheads="1"/>
          </p:cNvSpPr>
          <p:nvPr/>
        </p:nvSpPr>
        <p:spPr bwMode="auto">
          <a:xfrm>
            <a:off x="192088" y="4373563"/>
            <a:ext cx="9167812" cy="7848600"/>
          </a:xfrm>
          <a:prstGeom prst="rect">
            <a:avLst/>
          </a:prstGeom>
          <a:noFill/>
          <a:ln w="12700">
            <a:noFill/>
            <a:miter lim="400000"/>
            <a:headEnd/>
            <a:tailEnd/>
          </a:ln>
        </p:spPr>
        <p:txBody>
          <a:bodyPr lIns="0" tIns="0" rIns="0" bIns="0" anchor="ctr">
            <a:spAutoFit/>
          </a:bodyPr>
          <a:lstStyle/>
          <a:p>
            <a:pPr marL="457200" indent="-457200">
              <a:lnSpc>
                <a:spcPct val="150000"/>
              </a:lnSpc>
              <a:buFontTx/>
              <a:buChar char="•"/>
            </a:pPr>
            <a:r>
              <a:rPr lang="en-US" altLang="fr-FR" sz="2800">
                <a:solidFill>
                  <a:srgbClr val="303546"/>
                </a:solidFill>
                <a:latin typeface="Open Sans Light" pitchFamily="34" charset="0"/>
                <a:sym typeface="Open Sans Light" pitchFamily="34" charset="0"/>
              </a:rPr>
              <a:t>Pinot being an old variety, it presents an important diversity, Pinot Fins = smaller cluster with intense color and flavors.</a:t>
            </a:r>
          </a:p>
          <a:p>
            <a:pPr marL="457200" indent="-457200">
              <a:lnSpc>
                <a:spcPct val="150000"/>
              </a:lnSpc>
              <a:buFontTx/>
              <a:buChar char="•"/>
            </a:pPr>
            <a:endParaRPr lang="en-US" altLang="fr-FR" sz="1600">
              <a:solidFill>
                <a:srgbClr val="303546"/>
              </a:solidFill>
              <a:latin typeface="Open Sans Light" pitchFamily="34" charset="0"/>
              <a:sym typeface="Open Sans Light" pitchFamily="34" charset="0"/>
            </a:endParaRPr>
          </a:p>
          <a:p>
            <a:pPr marL="457200" indent="-457200">
              <a:lnSpc>
                <a:spcPct val="150000"/>
              </a:lnSpc>
              <a:buFontTx/>
              <a:buChar char="•"/>
            </a:pPr>
            <a:r>
              <a:rPr lang="en-US" altLang="fr-FR" sz="2800">
                <a:solidFill>
                  <a:srgbClr val="303546"/>
                </a:solidFill>
                <a:latin typeface="Open Sans Light" pitchFamily="34" charset="0"/>
                <a:sym typeface="Open Sans Light" pitchFamily="34" charset="0"/>
              </a:rPr>
              <a:t>Today 99% of worldwide plantation are clonal (selected) plants. At Domaine Louis Latour we are using Burgundy massale (field) selection (ATVB).</a:t>
            </a:r>
          </a:p>
          <a:p>
            <a:pPr marL="457200" indent="-457200">
              <a:lnSpc>
                <a:spcPct val="150000"/>
              </a:lnSpc>
              <a:buFontTx/>
              <a:buChar char="•"/>
            </a:pPr>
            <a:endParaRPr lang="en-US" altLang="fr-FR" sz="1600">
              <a:solidFill>
                <a:srgbClr val="303546"/>
              </a:solidFill>
              <a:latin typeface="Open Sans Light" pitchFamily="34" charset="0"/>
              <a:sym typeface="Open Sans Light" pitchFamily="34" charset="0"/>
            </a:endParaRPr>
          </a:p>
          <a:p>
            <a:pPr marL="457200" indent="-457200">
              <a:lnSpc>
                <a:spcPct val="150000"/>
              </a:lnSpc>
              <a:buFontTx/>
              <a:buChar char="•"/>
            </a:pPr>
            <a:r>
              <a:rPr lang="en-US" altLang="fr-FR" sz="2800">
                <a:solidFill>
                  <a:srgbClr val="303546"/>
                </a:solidFill>
                <a:latin typeface="Open Sans Light" pitchFamily="34" charset="0"/>
                <a:sym typeface="Open Sans Light" pitchFamily="34" charset="0"/>
              </a:rPr>
              <a:t>In 2008 Louis Latour and DRC created the “Fondation du Pinot Noir", an association of the best producers working together to select Pinot Fins in old vineyards. The resulting vines will be planted in 2020, this is working for the future!</a:t>
            </a:r>
            <a:endParaRPr lang="fr-FR" altLang="fr-FR" sz="2800">
              <a:solidFill>
                <a:srgbClr val="303546"/>
              </a:solidFill>
              <a:latin typeface="Open Sans Light" pitchFamily="34" charset="0"/>
              <a:sym typeface="Open Sans Light" pitchFamily="34"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759"/>
          <p:cNvSpPr>
            <a:spLocks noGrp="1"/>
          </p:cNvSpPr>
          <p:nvPr>
            <p:ph type="sldNum" sz="quarter" idx="10"/>
          </p:nvPr>
        </p:nvSpPr>
        <p:spPr>
          <a:xfrm>
            <a:off x="23710900" y="13239750"/>
            <a:ext cx="346075" cy="381000"/>
          </a:xfrm>
          <a:noFill/>
        </p:spPr>
        <p:txBody>
          <a:bodyPr/>
          <a:lstStyle/>
          <a:p>
            <a:fld id="{8C164B7C-49E4-4EC0-8E02-ADC4A20E4151}" type="slidenum">
              <a:rPr lang="fr-FR" altLang="fr-FR" sz="1600" smtClean="0"/>
              <a:pPr/>
              <a:t>31</a:t>
            </a:fld>
            <a:endParaRPr lang="fr-FR" altLang="fr-FR" sz="1600"/>
          </a:p>
        </p:txBody>
      </p:sp>
      <p:pic>
        <p:nvPicPr>
          <p:cNvPr id="38915"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38916"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38917"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Louis Latour in 9 points</a:t>
            </a:r>
          </a:p>
        </p:txBody>
      </p:sp>
      <p:sp>
        <p:nvSpPr>
          <p:cNvPr id="38918" name="Shape 303"/>
          <p:cNvSpPr>
            <a:spLocks noChangeShapeType="1"/>
          </p:cNvSpPr>
          <p:nvPr/>
        </p:nvSpPr>
        <p:spPr bwMode="auto">
          <a:xfrm>
            <a:off x="18710275" y="3211513"/>
            <a:ext cx="3113088"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38919" name="Shape 302"/>
          <p:cNvSpPr>
            <a:spLocks noChangeArrowheads="1"/>
          </p:cNvSpPr>
          <p:nvPr/>
        </p:nvSpPr>
        <p:spPr bwMode="auto">
          <a:xfrm>
            <a:off x="15328900" y="2225675"/>
            <a:ext cx="9907588" cy="841375"/>
          </a:xfrm>
          <a:prstGeom prst="rect">
            <a:avLst/>
          </a:prstGeom>
          <a:noFill/>
          <a:ln w="12700">
            <a:noFill/>
            <a:miter lim="400000"/>
            <a:headEnd/>
            <a:tailEnd/>
          </a:ln>
        </p:spPr>
        <p:txBody>
          <a:bodyPr lIns="50800" tIns="50800" rIns="50800" bIns="50800" anchor="ctr">
            <a:spAutoFit/>
          </a:bodyPr>
          <a:lstStyle/>
          <a:p>
            <a:pPr algn="ctr"/>
            <a:r>
              <a:rPr lang="fr-FR" altLang="fr-FR" sz="4800">
                <a:solidFill>
                  <a:srgbClr val="303546"/>
                </a:solidFill>
                <a:latin typeface="Open Sans" pitchFamily="34" charset="0"/>
                <a:sym typeface="Open Sans" pitchFamily="34" charset="0"/>
              </a:rPr>
              <a:t>Louis Latour in 9 points</a:t>
            </a:r>
          </a:p>
        </p:txBody>
      </p:sp>
      <p:sp>
        <p:nvSpPr>
          <p:cNvPr id="2" name="ZoneTexte 1"/>
          <p:cNvSpPr txBox="1"/>
          <p:nvPr/>
        </p:nvSpPr>
        <p:spPr>
          <a:xfrm>
            <a:off x="16370300" y="4000500"/>
            <a:ext cx="7486650" cy="8645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Still </a:t>
            </a:r>
            <a:r>
              <a:rPr lang="en-US" altLang="zh-CN" sz="3200" b="1">
                <a:solidFill>
                  <a:srgbClr val="3E4247"/>
                </a:solidFill>
                <a:latin typeface="Open Sans Light" pitchFamily="34" charset="0"/>
              </a:rPr>
              <a:t>family-owned</a:t>
            </a:r>
            <a:r>
              <a:rPr lang="en-US" altLang="zh-CN" sz="3200">
                <a:solidFill>
                  <a:srgbClr val="3E4247"/>
                </a:solidFill>
                <a:latin typeface="Open Sans Light" pitchFamily="34" charset="0"/>
              </a:rPr>
              <a:t> and </a:t>
            </a:r>
            <a:r>
              <a:rPr lang="en-US" altLang="zh-CN" sz="3200" b="1">
                <a:solidFill>
                  <a:srgbClr val="3E4247"/>
                </a:solidFill>
                <a:latin typeface="Open Sans Light" pitchFamily="34" charset="0"/>
              </a:rPr>
              <a:t>run</a:t>
            </a:r>
            <a:r>
              <a:rPr lang="en-US" altLang="zh-CN" sz="3200">
                <a:solidFill>
                  <a:srgbClr val="3E4247"/>
                </a:solidFill>
                <a:latin typeface="Open Sans Light" pitchFamily="34" charset="0"/>
              </a:rPr>
              <a:t> </a:t>
            </a: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The largest Domaine of </a:t>
            </a:r>
            <a:r>
              <a:rPr lang="en-US" altLang="zh-CN" sz="3200" b="1">
                <a:solidFill>
                  <a:srgbClr val="3E4247"/>
                </a:solidFill>
                <a:latin typeface="Open Sans Light" pitchFamily="34" charset="0"/>
              </a:rPr>
              <a:t>Grands Crus</a:t>
            </a: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One of the most highly </a:t>
            </a:r>
            <a:r>
              <a:rPr lang="en-US" altLang="zh-CN" sz="3200" b="1">
                <a:solidFill>
                  <a:srgbClr val="3E4247"/>
                </a:solidFill>
                <a:latin typeface="Open Sans Light" pitchFamily="34" charset="0"/>
              </a:rPr>
              <a:t>respected </a:t>
            </a:r>
            <a:r>
              <a:rPr lang="en-US" altLang="zh-CN" sz="3200">
                <a:solidFill>
                  <a:srgbClr val="3E4247"/>
                </a:solidFill>
                <a:latin typeface="Open Sans Light" pitchFamily="34" charset="0"/>
              </a:rPr>
              <a:t>brands</a:t>
            </a:r>
            <a:endParaRPr lang="en-US" altLang="zh-CN" sz="1400">
              <a:solidFill>
                <a:srgbClr val="3E4247"/>
              </a:solidFill>
              <a:latin typeface="Open Sans Light" pitchFamily="34" charset="0"/>
            </a:endParaRPr>
          </a:p>
          <a:p>
            <a:pPr marL="571500" indent="-571500">
              <a:spcBef>
                <a:spcPts val="1000"/>
              </a:spcBef>
              <a:spcAft>
                <a:spcPts val="300"/>
              </a:spcAft>
              <a:buFont typeface="Arial" pitchFamily="34" charset="0"/>
              <a:buChar char="•"/>
              <a:defRPr/>
            </a:pPr>
            <a:r>
              <a:rPr lang="en-US" altLang="zh-CN" sz="3200" b="1">
                <a:solidFill>
                  <a:srgbClr val="3E4247"/>
                </a:solidFill>
                <a:latin typeface="Open Sans Light" pitchFamily="34" charset="0"/>
              </a:rPr>
              <a:t>Innovative farming </a:t>
            </a:r>
            <a:r>
              <a:rPr lang="en-US" altLang="zh-CN" sz="3200">
                <a:solidFill>
                  <a:srgbClr val="3E4247"/>
                </a:solidFill>
                <a:latin typeface="Open Sans Light" pitchFamily="34" charset="0"/>
              </a:rPr>
              <a:t>&amp; </a:t>
            </a:r>
            <a:r>
              <a:rPr lang="en-US" altLang="zh-CN" sz="3200" b="1">
                <a:solidFill>
                  <a:srgbClr val="3E4247"/>
                </a:solidFill>
                <a:latin typeface="Open Sans Light" pitchFamily="34" charset="0"/>
              </a:rPr>
              <a:t>environmental protection</a:t>
            </a: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A successful global export market</a:t>
            </a: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Pioneer in </a:t>
            </a:r>
            <a:r>
              <a:rPr lang="en-US" altLang="zh-CN" sz="3200" b="1">
                <a:solidFill>
                  <a:srgbClr val="3E4247"/>
                </a:solidFill>
                <a:latin typeface="Open Sans Light" pitchFamily="34" charset="0"/>
              </a:rPr>
              <a:t>varietal wines </a:t>
            </a:r>
            <a:r>
              <a:rPr lang="en-US" altLang="zh-CN" sz="3200">
                <a:solidFill>
                  <a:srgbClr val="3E4247"/>
                </a:solidFill>
                <a:latin typeface="Open Sans Light" pitchFamily="34" charset="0"/>
              </a:rPr>
              <a:t>&amp; Greater Burgundy development</a:t>
            </a:r>
            <a:endParaRPr lang="en-US" altLang="zh-CN" sz="1400">
              <a:solidFill>
                <a:srgbClr val="3E4247"/>
              </a:solidFill>
              <a:latin typeface="Open Sans Light" pitchFamily="34" charset="0"/>
            </a:endParaRP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Renowned for the</a:t>
            </a:r>
            <a:r>
              <a:rPr lang="en-US" altLang="zh-CN" sz="3200" b="1">
                <a:solidFill>
                  <a:srgbClr val="3E4247"/>
                </a:solidFill>
                <a:latin typeface="Open Sans Light" pitchFamily="34" charset="0"/>
              </a:rPr>
              <a:t> quality </a:t>
            </a:r>
            <a:r>
              <a:rPr lang="en-US" altLang="zh-CN" sz="3200">
                <a:solidFill>
                  <a:srgbClr val="3E4247"/>
                </a:solidFill>
                <a:latin typeface="Open Sans Light" pitchFamily="34" charset="0"/>
              </a:rPr>
              <a:t>of our reds and whites</a:t>
            </a: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An </a:t>
            </a:r>
            <a:r>
              <a:rPr lang="en-US" altLang="zh-CN" sz="3200" b="1">
                <a:solidFill>
                  <a:srgbClr val="3E4247"/>
                </a:solidFill>
                <a:latin typeface="Open Sans Light" pitchFamily="34" charset="0"/>
              </a:rPr>
              <a:t>extensive range </a:t>
            </a:r>
            <a:r>
              <a:rPr lang="en-US" altLang="zh-CN" sz="3200">
                <a:solidFill>
                  <a:srgbClr val="3E4247"/>
                </a:solidFill>
                <a:latin typeface="Open Sans Light" pitchFamily="34" charset="0"/>
              </a:rPr>
              <a:t>of Burgundies</a:t>
            </a:r>
            <a:endParaRPr lang="fr-FR" altLang="zh-CN" sz="3200">
              <a:solidFill>
                <a:srgbClr val="3E4247"/>
              </a:solidFill>
              <a:latin typeface="Open Sans Light" pitchFamily="34" charset="0"/>
            </a:endParaRPr>
          </a:p>
          <a:p>
            <a:pPr marL="571500" indent="-571500">
              <a:spcBef>
                <a:spcPts val="1000"/>
              </a:spcBef>
              <a:spcAft>
                <a:spcPts val="300"/>
              </a:spcAft>
              <a:buFont typeface="Arial" pitchFamily="34" charset="0"/>
              <a:buChar char="•"/>
              <a:defRPr/>
            </a:pPr>
            <a:r>
              <a:rPr lang="en-US" altLang="zh-CN" sz="3200">
                <a:solidFill>
                  <a:srgbClr val="3E4247"/>
                </a:solidFill>
                <a:latin typeface="Open Sans Light" pitchFamily="34" charset="0"/>
              </a:rPr>
              <a:t>Our </a:t>
            </a:r>
            <a:r>
              <a:rPr lang="en-US" altLang="zh-CN" sz="3200" b="1">
                <a:solidFill>
                  <a:srgbClr val="3E4247"/>
                </a:solidFill>
                <a:latin typeface="Open Sans Light" pitchFamily="34" charset="0"/>
              </a:rPr>
              <a:t>own cooperage</a:t>
            </a:r>
            <a:endParaRPr lang="en-GB" altLang="zh-CN" sz="3200" b="1">
              <a:solidFill>
                <a:srgbClr val="3E4247"/>
              </a:solidFill>
              <a:latin typeface="Open Sans Light" pitchFamily="34" charset="0"/>
            </a:endParaRPr>
          </a:p>
          <a:p>
            <a:pPr marL="571500" indent="-571500" algn="ctr" latinLnBrk="1" hangingPunct="0">
              <a:defRPr/>
            </a:pPr>
            <a:endParaRPr lang="fr-FR">
              <a:solidFill>
                <a:srgbClr val="000000"/>
              </a:solidFill>
              <a:latin typeface="Helvetica Light"/>
            </a:endParaRPr>
          </a:p>
        </p:txBody>
      </p:sp>
      <p:pic>
        <p:nvPicPr>
          <p:cNvPr id="38921" name="Image 72" descr="IMG_5888.jpg"/>
          <p:cNvPicPr>
            <a:picLocks noChangeAspect="1"/>
          </p:cNvPicPr>
          <p:nvPr/>
        </p:nvPicPr>
        <p:blipFill>
          <a:blip r:embed="rId4" cstate="print"/>
          <a:srcRect/>
          <a:stretch>
            <a:fillRect/>
          </a:stretch>
        </p:blipFill>
        <p:spPr bwMode="auto">
          <a:xfrm>
            <a:off x="-33338" y="2212975"/>
            <a:ext cx="16116301" cy="10741025"/>
          </a:xfrm>
          <a:prstGeom prst="rect">
            <a:avLst/>
          </a:prstGeom>
          <a:noFill/>
          <a:ln w="9525">
            <a:noFill/>
            <a:miter lim="800000"/>
            <a:headEnd/>
            <a:tailEnd/>
          </a:ln>
        </p:spPr>
      </p:pic>
      <p:sp>
        <p:nvSpPr>
          <p:cNvPr id="38922"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759"/>
          <p:cNvSpPr>
            <a:spLocks noGrp="1"/>
          </p:cNvSpPr>
          <p:nvPr>
            <p:ph type="sldNum" sz="quarter" idx="10"/>
          </p:nvPr>
        </p:nvSpPr>
        <p:spPr>
          <a:xfrm>
            <a:off x="23710900" y="13239750"/>
            <a:ext cx="346075" cy="381000"/>
          </a:xfrm>
          <a:noFill/>
        </p:spPr>
        <p:txBody>
          <a:bodyPr/>
          <a:lstStyle/>
          <a:p>
            <a:fld id="{D04B254E-E429-41C9-BFA4-CE82D426F8C4}" type="slidenum">
              <a:rPr lang="fr-FR" altLang="fr-FR" sz="1600" smtClean="0"/>
              <a:pPr/>
              <a:t>32</a:t>
            </a:fld>
            <a:endParaRPr lang="fr-FR" altLang="fr-FR" sz="1600"/>
          </a:p>
        </p:txBody>
      </p:sp>
      <p:pic>
        <p:nvPicPr>
          <p:cNvPr id="39939"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39940" name="AutoShape 2" descr="https://fbcdn-sphotos-g-a.akamaihd.net/hphotos-ak-xap1/v/t1.0-9/10628417_825850880789228_3185398830388025648_n.jpg?oh=d6da2733348e16e796e5cddaeceb916f&amp;oe=556C640A&amp;__gda__=1431670486_f20ab2d3950a9b320ad964eafcf2cd91"/>
          <p:cNvSpPr>
            <a:spLocks noChangeAspect="1" noChangeArrowheads="1"/>
          </p:cNvSpPr>
          <p:nvPr/>
        </p:nvSpPr>
        <p:spPr bwMode="auto">
          <a:xfrm>
            <a:off x="12158663" y="-381000"/>
            <a:ext cx="304800" cy="304800"/>
          </a:xfrm>
          <a:prstGeom prst="rect">
            <a:avLst/>
          </a:prstGeom>
          <a:noFill/>
          <a:ln w="9525">
            <a:noFill/>
            <a:miter lim="800000"/>
            <a:headEnd/>
            <a:tailEnd/>
          </a:ln>
        </p:spPr>
        <p:txBody>
          <a:bodyPr/>
          <a:lstStyle/>
          <a:p>
            <a:endParaRPr lang="fr-FR" altLang="fr-FR"/>
          </a:p>
        </p:txBody>
      </p:sp>
      <p:sp>
        <p:nvSpPr>
          <p:cNvPr id="39941"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Louis Latour</a:t>
            </a:r>
          </a:p>
        </p:txBody>
      </p:sp>
      <p:sp>
        <p:nvSpPr>
          <p:cNvPr id="39942"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39943" name="Image 3"/>
          <p:cNvPicPr>
            <a:picLocks noChangeAspect="1"/>
          </p:cNvPicPr>
          <p:nvPr/>
        </p:nvPicPr>
        <p:blipFill>
          <a:blip r:embed="rId4" cstate="print"/>
          <a:srcRect t="46164" r="18231" b="29790"/>
          <a:stretch>
            <a:fillRect/>
          </a:stretch>
        </p:blipFill>
        <p:spPr bwMode="auto">
          <a:xfrm>
            <a:off x="0" y="2189163"/>
            <a:ext cx="24384000" cy="10756900"/>
          </a:xfrm>
          <a:prstGeom prst="rect">
            <a:avLst/>
          </a:prstGeom>
          <a:noFill/>
          <a:ln w="9525">
            <a:noFill/>
            <a:miter lim="800000"/>
            <a:headEnd/>
            <a:tailEnd/>
          </a:ln>
        </p:spPr>
      </p:pic>
      <p:sp>
        <p:nvSpPr>
          <p:cNvPr id="6" name="Rectangle 5"/>
          <p:cNvSpPr/>
          <p:nvPr/>
        </p:nvSpPr>
        <p:spPr>
          <a:xfrm>
            <a:off x="327025" y="3381375"/>
            <a:ext cx="10548938" cy="3524250"/>
          </a:xfrm>
          <a:prstGeom prst="rect">
            <a:avLst/>
          </a:prstGeom>
          <a:solidFill>
            <a:schemeClr val="bg1">
              <a:alpha val="55000"/>
            </a:schemeClr>
          </a:solid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11" name="ZoneTexte 10"/>
          <p:cNvSpPr txBox="1"/>
          <p:nvPr/>
        </p:nvSpPr>
        <p:spPr>
          <a:xfrm>
            <a:off x="327025" y="3830638"/>
            <a:ext cx="10548938" cy="26257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sz="5400">
                <a:latin typeface="Lucia BT" pitchFamily="66" charset="0"/>
              </a:rPr>
              <a:t>“  We raise our glasses to Louis Latour, a great  firm</a:t>
            </a:r>
          </a:p>
          <a:p>
            <a:pPr algn="ctr" latinLnBrk="1" hangingPunct="0">
              <a:defRPr/>
            </a:pPr>
            <a:r>
              <a:rPr lang="en-US" sz="5400">
                <a:latin typeface="Lucia BT" pitchFamily="66" charset="0"/>
              </a:rPr>
              <a:t> with a great past and a great future.”</a:t>
            </a:r>
          </a:p>
          <a:p>
            <a:pPr algn="ctr" latinLnBrk="1" hangingPunct="0">
              <a:defRPr/>
            </a:pPr>
            <a:endParaRPr lang="fr-FR" sz="5600">
              <a:solidFill>
                <a:srgbClr val="3E4247"/>
              </a:solidFill>
              <a:latin typeface="Helvetica Light"/>
            </a:endParaRPr>
          </a:p>
        </p:txBody>
      </p:sp>
      <p:sp>
        <p:nvSpPr>
          <p:cNvPr id="12" name="ZoneTexte 11"/>
          <p:cNvSpPr txBox="1"/>
          <p:nvPr/>
        </p:nvSpPr>
        <p:spPr>
          <a:xfrm>
            <a:off x="2322513" y="5835650"/>
            <a:ext cx="6846887" cy="1241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sz="2400">
                <a:latin typeface="Open Sans Light" pitchFamily="34" charset="0"/>
              </a:rPr>
              <a:t>Michael Broadbent, Christie’s, London</a:t>
            </a:r>
            <a:endParaRPr lang="en-US" sz="2800">
              <a:latin typeface="Open Sans Light" pitchFamily="34" charset="0"/>
            </a:endParaRPr>
          </a:p>
          <a:p>
            <a:pPr algn="ctr" latinLnBrk="1" hangingPunct="0">
              <a:defRPr/>
            </a:pPr>
            <a:endParaRPr lang="fr-FR">
              <a:latin typeface="Helvetica Light"/>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5" name="Picture 29" descr="U:\ANGLAIS\PHOTOTHEQUE\Vignes Cote d'Or\bourgeon.jpg"/>
          <p:cNvPicPr>
            <a:picLocks noChangeAspect="1" noChangeArrowheads="1"/>
          </p:cNvPicPr>
          <p:nvPr/>
        </p:nvPicPr>
        <p:blipFill rotWithShape="1">
          <a:blip r:embed="rId2" cstate="print">
            <a:extLst/>
          </a:blip>
          <a:srcRect l="10781" t="25204" b="21399"/>
          <a:stretch/>
        </p:blipFill>
        <p:spPr bwMode="auto">
          <a:xfrm>
            <a:off x="1021233" y="5060088"/>
            <a:ext cx="3058171" cy="30000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p:spPr>
      </p:pic>
      <p:sp>
        <p:nvSpPr>
          <p:cNvPr id="9220" name="Shape 304"/>
          <p:cNvSpPr>
            <a:spLocks noChangeArrowheads="1"/>
          </p:cNvSpPr>
          <p:nvPr/>
        </p:nvSpPr>
        <p:spPr bwMode="auto">
          <a:xfrm>
            <a:off x="1214438" y="8896350"/>
            <a:ext cx="2671762" cy="1784350"/>
          </a:xfrm>
          <a:prstGeom prst="rect">
            <a:avLst/>
          </a:prstGeom>
          <a:noFill/>
          <a:ln w="12700">
            <a:noFill/>
            <a:miter lim="400000"/>
            <a:headEnd/>
            <a:tailEnd/>
          </a:ln>
        </p:spPr>
        <p:txBody>
          <a:bodyPr lIns="0" tIns="0" rIns="0" bIns="0" anchor="ctr">
            <a:spAutoFit/>
          </a:bodyPr>
          <a:lstStyle/>
          <a:p>
            <a:pPr algn="ctr"/>
            <a:r>
              <a:rPr lang="fr-FR" altLang="fr-FR" sz="2800">
                <a:solidFill>
                  <a:srgbClr val="303546"/>
                </a:solidFill>
                <a:latin typeface="Open Sans Light" pitchFamily="34" charset="0"/>
                <a:sym typeface="Open Sans Light" pitchFamily="34" charset="0"/>
              </a:rPr>
              <a:t>The Romans and the Gauls </a:t>
            </a:r>
            <a:r>
              <a:rPr lang="fr-FR" altLang="fr-FR" sz="2800" b="1">
                <a:solidFill>
                  <a:srgbClr val="303546"/>
                </a:solidFill>
                <a:latin typeface="Open Sans Light" pitchFamily="34" charset="0"/>
                <a:sym typeface="Open Sans Light" pitchFamily="34" charset="0"/>
              </a:rPr>
              <a:t>started to grow vines</a:t>
            </a:r>
            <a:r>
              <a:rPr lang="fr-FR" altLang="fr-FR" sz="3200">
                <a:solidFill>
                  <a:srgbClr val="303546"/>
                </a:solidFill>
                <a:latin typeface="Open Sans Light" pitchFamily="34" charset="0"/>
                <a:sym typeface="Open Sans Light" pitchFamily="34" charset="0"/>
              </a:rPr>
              <a:t>.</a:t>
            </a:r>
            <a:endParaRPr lang="fr-FR" altLang="fr-FR" sz="3200"/>
          </a:p>
        </p:txBody>
      </p:sp>
      <p:sp>
        <p:nvSpPr>
          <p:cNvPr id="7172"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Brief History</a:t>
            </a:r>
          </a:p>
        </p:txBody>
      </p:sp>
      <p:sp>
        <p:nvSpPr>
          <p:cNvPr id="7173"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 </a:t>
            </a:r>
          </a:p>
        </p:txBody>
      </p:sp>
      <p:pic>
        <p:nvPicPr>
          <p:cNvPr id="7174"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7175" name="Shape 759"/>
          <p:cNvSpPr>
            <a:spLocks noGrp="1"/>
          </p:cNvSpPr>
          <p:nvPr>
            <p:ph type="sldNum" sz="quarter" idx="10"/>
          </p:nvPr>
        </p:nvSpPr>
        <p:spPr>
          <a:xfrm>
            <a:off x="23710900" y="13239750"/>
            <a:ext cx="346075" cy="381000"/>
          </a:xfrm>
          <a:noFill/>
        </p:spPr>
        <p:txBody>
          <a:bodyPr/>
          <a:lstStyle/>
          <a:p>
            <a:fld id="{0C855D55-9ADB-41F3-AAFF-A2CBEF61ED20}" type="slidenum">
              <a:rPr lang="fr-FR" altLang="fr-FR" sz="1600" smtClean="0"/>
              <a:pPr/>
              <a:t>4</a:t>
            </a:fld>
            <a:endParaRPr lang="fr-FR" altLang="fr-FR" sz="1600"/>
          </a:p>
        </p:txBody>
      </p:sp>
      <p:sp>
        <p:nvSpPr>
          <p:cNvPr id="7176" name="Shape 284"/>
          <p:cNvSpPr>
            <a:spLocks noChangeArrowheads="1"/>
          </p:cNvSpPr>
          <p:nvPr/>
        </p:nvSpPr>
        <p:spPr bwMode="auto">
          <a:xfrm>
            <a:off x="9390063" y="3703638"/>
            <a:ext cx="1604962"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630</a:t>
            </a:r>
          </a:p>
        </p:txBody>
      </p:sp>
      <p:sp>
        <p:nvSpPr>
          <p:cNvPr id="7177" name="Shape 281"/>
          <p:cNvSpPr>
            <a:spLocks noChangeArrowheads="1"/>
          </p:cNvSpPr>
          <p:nvPr/>
        </p:nvSpPr>
        <p:spPr bwMode="auto">
          <a:xfrm>
            <a:off x="1747838" y="3703638"/>
            <a:ext cx="1604962"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-125</a:t>
            </a:r>
          </a:p>
        </p:txBody>
      </p:sp>
      <p:sp>
        <p:nvSpPr>
          <p:cNvPr id="5" name="Rectangle 4"/>
          <p:cNvSpPr>
            <a:spLocks noChangeArrowheads="1"/>
          </p:cNvSpPr>
          <p:nvPr/>
        </p:nvSpPr>
        <p:spPr bwMode="auto">
          <a:xfrm>
            <a:off x="4975225" y="8843963"/>
            <a:ext cx="2865438" cy="2246312"/>
          </a:xfrm>
          <a:prstGeom prst="rect">
            <a:avLst/>
          </a:prstGeom>
          <a:noFill/>
          <a:ln w="9525">
            <a:noFill/>
            <a:miter lim="800000"/>
            <a:headEnd/>
            <a:tailEnd/>
          </a:ln>
        </p:spPr>
        <p:txBody>
          <a:bodyPr>
            <a:spAutoFit/>
          </a:bodyPr>
          <a:lstStyle/>
          <a:p>
            <a:pPr algn="ctr"/>
            <a:r>
              <a:rPr lang="en-US" altLang="fr-FR" sz="2800" dirty="0">
                <a:solidFill>
                  <a:srgbClr val="303546"/>
                </a:solidFill>
                <a:latin typeface="Open Sans Light" pitchFamily="34" charset="0"/>
                <a:sym typeface="Open Sans Light" pitchFamily="34" charset="0"/>
              </a:rPr>
              <a:t>First written records showing the presence of </a:t>
            </a:r>
            <a:r>
              <a:rPr lang="en-US" altLang="fr-FR" sz="2800" b="1" dirty="0">
                <a:solidFill>
                  <a:srgbClr val="303546"/>
                </a:solidFill>
                <a:latin typeface="Open Sans Light" pitchFamily="34" charset="0"/>
                <a:sym typeface="Open Sans Light" pitchFamily="34" charset="0"/>
              </a:rPr>
              <a:t>vineyards around </a:t>
            </a:r>
            <a:r>
              <a:rPr lang="en-US" altLang="fr-FR" sz="2800" b="1" dirty="0" err="1">
                <a:solidFill>
                  <a:srgbClr val="303546"/>
                </a:solidFill>
                <a:latin typeface="Open Sans Light" pitchFamily="34" charset="0"/>
                <a:sym typeface="Open Sans Light" pitchFamily="34" charset="0"/>
              </a:rPr>
              <a:t>Beaune</a:t>
            </a:r>
            <a:r>
              <a:rPr lang="fr-FR" altLang="fr-FR" sz="2800" dirty="0">
                <a:solidFill>
                  <a:srgbClr val="303546"/>
                </a:solidFill>
                <a:latin typeface="Open Sans Light" pitchFamily="34" charset="0"/>
                <a:sym typeface="Open Sans Light" pitchFamily="34" charset="0"/>
              </a:rPr>
              <a:t>.</a:t>
            </a:r>
            <a:endParaRPr lang="fr-FR" altLang="fr-FR" sz="2800" dirty="0"/>
          </a:p>
        </p:txBody>
      </p:sp>
      <p:pic>
        <p:nvPicPr>
          <p:cNvPr id="56" name="Picture 29" descr="U:\ANGLAIS\PHOTOTHEQUE\Photos divers photographes\2013 10 Serge Chapuis\Basse définition\Maison_L_LATOUR_186.jpg"/>
          <p:cNvPicPr>
            <a:picLocks noChangeAspect="1" noChangeArrowheads="1"/>
          </p:cNvPicPr>
          <p:nvPr/>
        </p:nvPicPr>
        <p:blipFill rotWithShape="1">
          <a:blip r:embed="rId4" cstate="print">
            <a:extLst/>
          </a:blip>
          <a:srcRect l="34019" r="6244" b="1801"/>
          <a:stretch/>
        </p:blipFill>
        <p:spPr bwMode="auto">
          <a:xfrm>
            <a:off x="4863725" y="5027545"/>
            <a:ext cx="2977312" cy="300003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p:spPr>
      </p:pic>
      <p:pic>
        <p:nvPicPr>
          <p:cNvPr id="57" name="Picture 30" descr="Y:\zboxnet\LOUIS LATOUR\4- Photo library - Photothèque\Wine-growing - Viticulture\5 June - Juin.jpg"/>
          <p:cNvPicPr>
            <a:picLocks noChangeAspect="1" noChangeArrowheads="1"/>
          </p:cNvPicPr>
          <p:nvPr/>
        </p:nvPicPr>
        <p:blipFill rotWithShape="1">
          <a:blip r:embed="rId5" cstate="print">
            <a:extLst/>
          </a:blip>
          <a:srcRect l="20660" b="-1085"/>
          <a:stretch/>
        </p:blipFill>
        <p:spPr bwMode="auto">
          <a:xfrm>
            <a:off x="8631581" y="5027545"/>
            <a:ext cx="3121926" cy="303257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p:spPr>
      </p:pic>
      <p:pic>
        <p:nvPicPr>
          <p:cNvPr id="58" name="Picture 10" descr="http://apothicaire.fr/img/charles.gif"/>
          <p:cNvPicPr>
            <a:picLocks noChangeAspect="1" noChangeArrowheads="1"/>
          </p:cNvPicPr>
          <p:nvPr/>
        </p:nvPicPr>
        <p:blipFill rotWithShape="1">
          <a:blip r:embed="rId6" cstate="print"/>
          <a:srcRect l="4978" r="-1" b="17778"/>
          <a:stretch/>
        </p:blipFill>
        <p:spPr bwMode="auto">
          <a:xfrm>
            <a:off x="12476964" y="4980161"/>
            <a:ext cx="3025760" cy="289698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60" name="Shape 304"/>
          <p:cNvSpPr>
            <a:spLocks noChangeArrowheads="1"/>
          </p:cNvSpPr>
          <p:nvPr/>
        </p:nvSpPr>
        <p:spPr bwMode="auto">
          <a:xfrm>
            <a:off x="8783638" y="8848725"/>
            <a:ext cx="2708275" cy="2708275"/>
          </a:xfrm>
          <a:prstGeom prst="rect">
            <a:avLst/>
          </a:prstGeom>
          <a:noFill/>
          <a:ln w="12700">
            <a:noFill/>
            <a:miter lim="400000"/>
            <a:headEnd/>
            <a:tailEnd/>
          </a:ln>
        </p:spPr>
        <p:txBody>
          <a:bodyPr lIns="0" tIns="0" rIns="0" bIns="0" anchor="ctr">
            <a:spAutoFit/>
          </a:bodyPr>
          <a:lstStyle/>
          <a:p>
            <a:pPr algn="ctr"/>
            <a:r>
              <a:rPr lang="en-US" altLang="fr-FR" sz="2800">
                <a:solidFill>
                  <a:srgbClr val="303546"/>
                </a:solidFill>
                <a:latin typeface="Open Sans Light" pitchFamily="34" charset="0"/>
                <a:sym typeface="Open Sans Light" pitchFamily="34" charset="0"/>
              </a:rPr>
              <a:t>The Monks began to study and cultivate vines and they created the </a:t>
            </a:r>
            <a:r>
              <a:rPr lang="en-US" altLang="fr-FR" sz="2800" b="1">
                <a:solidFill>
                  <a:srgbClr val="303546"/>
                </a:solidFill>
                <a:latin typeface="Open Sans Light" pitchFamily="34" charset="0"/>
                <a:sym typeface="Open Sans Light" pitchFamily="34" charset="0"/>
              </a:rPr>
              <a:t>notion of Terroir</a:t>
            </a:r>
            <a:r>
              <a:rPr lang="fr-FR" altLang="fr-FR" sz="3600">
                <a:solidFill>
                  <a:srgbClr val="303546"/>
                </a:solidFill>
                <a:latin typeface="Open Sans Light" pitchFamily="34" charset="0"/>
                <a:sym typeface="Open Sans Light" pitchFamily="34" charset="0"/>
              </a:rPr>
              <a:t>.</a:t>
            </a:r>
            <a:endParaRPr lang="fr-FR" altLang="fr-FR" sz="3600"/>
          </a:p>
        </p:txBody>
      </p:sp>
      <p:pic>
        <p:nvPicPr>
          <p:cNvPr id="66" name="Image 65"/>
          <p:cNvPicPr>
            <a:picLocks noChangeAspect="1"/>
          </p:cNvPicPr>
          <p:nvPr/>
        </p:nvPicPr>
        <p:blipFill rotWithShape="1">
          <a:blip r:embed="rId7" cstate="print">
            <a:extLst/>
          </a:blip>
          <a:srcRect l="-477" r="-1" b="40962"/>
          <a:stretch/>
        </p:blipFill>
        <p:spPr>
          <a:xfrm>
            <a:off x="16094645" y="5008722"/>
            <a:ext cx="3064322" cy="28804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7" name="Picture 2" descr="Y:\zboxnet\LOUIS LATOUR\4- Photo library - Photothèque\Corton Grancey Winery - Cuverie\Cuverie &amp; Château Corton Grancey 1.jpg"/>
          <p:cNvPicPr>
            <a:picLocks noChangeAspect="1" noChangeArrowheads="1"/>
          </p:cNvPicPr>
          <p:nvPr/>
        </p:nvPicPr>
        <p:blipFill rotWithShape="1">
          <a:blip r:embed="rId8" cstate="print">
            <a:extLst/>
          </a:blip>
          <a:srcRect t="16440" b="36166"/>
          <a:stretch/>
        </p:blipFill>
        <p:spPr bwMode="auto">
          <a:xfrm>
            <a:off x="19840412" y="5004178"/>
            <a:ext cx="3141987" cy="2952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p:spPr>
      </p:pic>
      <p:sp>
        <p:nvSpPr>
          <p:cNvPr id="7" name="ZoneTexte 6"/>
          <p:cNvSpPr txBox="1"/>
          <p:nvPr/>
        </p:nvSpPr>
        <p:spPr>
          <a:xfrm>
            <a:off x="12946063" y="8758238"/>
            <a:ext cx="2741612" cy="3457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altLang="fr-FR" sz="2800">
                <a:solidFill>
                  <a:srgbClr val="303546"/>
                </a:solidFill>
                <a:latin typeface="Open Sans Light" pitchFamily="34" charset="0"/>
                <a:sym typeface="Open Sans Light" pitchFamily="34" charset="0"/>
              </a:rPr>
              <a:t>Philip le Hardy</a:t>
            </a:r>
          </a:p>
          <a:p>
            <a:pPr algn="ctr" latinLnBrk="1" hangingPunct="0">
              <a:defRPr/>
            </a:pPr>
            <a:r>
              <a:rPr lang="en-US" altLang="fr-FR" sz="2800">
                <a:solidFill>
                  <a:srgbClr val="303546"/>
                </a:solidFill>
                <a:latin typeface="Open Sans Light" pitchFamily="34" charset="0"/>
                <a:sym typeface="Open Sans Light" pitchFamily="34" charset="0"/>
              </a:rPr>
              <a:t>favoured </a:t>
            </a:r>
            <a:r>
              <a:rPr lang="en-US" altLang="fr-FR" sz="2800" b="1">
                <a:solidFill>
                  <a:srgbClr val="303546"/>
                </a:solidFill>
                <a:latin typeface="Open Sans Light" pitchFamily="34" charset="0"/>
                <a:sym typeface="Open Sans Light" pitchFamily="34" charset="0"/>
              </a:rPr>
              <a:t>Pinot Noir </a:t>
            </a:r>
            <a:r>
              <a:rPr lang="en-US" altLang="fr-FR" sz="2800">
                <a:solidFill>
                  <a:srgbClr val="303546"/>
                </a:solidFill>
                <a:latin typeface="Open Sans Light" pitchFamily="34" charset="0"/>
                <a:sym typeface="Open Sans Light" pitchFamily="34" charset="0"/>
              </a:rPr>
              <a:t> as  the  </a:t>
            </a:r>
          </a:p>
          <a:p>
            <a:pPr algn="ctr" latinLnBrk="1" hangingPunct="0">
              <a:defRPr/>
            </a:pPr>
            <a:r>
              <a:rPr lang="en-US" altLang="fr-FR" sz="2800">
                <a:solidFill>
                  <a:srgbClr val="303546"/>
                </a:solidFill>
                <a:latin typeface="Open Sans Light" pitchFamily="34" charset="0"/>
                <a:sym typeface="Open Sans Light" pitchFamily="34" charset="0"/>
              </a:rPr>
              <a:t>principal variety for burgundy </a:t>
            </a:r>
          </a:p>
          <a:p>
            <a:pPr algn="ctr" latinLnBrk="1" hangingPunct="0">
              <a:defRPr/>
            </a:pPr>
            <a:r>
              <a:rPr lang="en-US" altLang="fr-FR" sz="2800">
                <a:solidFill>
                  <a:srgbClr val="303546"/>
                </a:solidFill>
                <a:latin typeface="Open Sans Light" pitchFamily="34" charset="0"/>
                <a:sym typeface="Open Sans Light" pitchFamily="34" charset="0"/>
              </a:rPr>
              <a:t>red.</a:t>
            </a:r>
          </a:p>
          <a:p>
            <a:pPr algn="ctr" latinLnBrk="1" hangingPunct="0">
              <a:defRPr/>
            </a:pPr>
            <a:endParaRPr lang="fr-FR">
              <a:solidFill>
                <a:srgbClr val="000000"/>
              </a:solidFill>
              <a:latin typeface="Helvetica Light"/>
            </a:endParaRPr>
          </a:p>
        </p:txBody>
      </p:sp>
      <p:sp>
        <p:nvSpPr>
          <p:cNvPr id="8" name="ZoneTexte 7"/>
          <p:cNvSpPr txBox="1"/>
          <p:nvPr/>
        </p:nvSpPr>
        <p:spPr>
          <a:xfrm>
            <a:off x="16260763" y="8774113"/>
            <a:ext cx="3001962" cy="26876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altLang="fr-FR" sz="2800">
                <a:solidFill>
                  <a:srgbClr val="303546"/>
                </a:solidFill>
                <a:latin typeface="Open Sans Light" pitchFamily="34" charset="0"/>
                <a:sym typeface="Open Sans Light" pitchFamily="34" charset="0"/>
              </a:rPr>
              <a:t>The vineyards</a:t>
            </a:r>
          </a:p>
          <a:p>
            <a:pPr algn="ctr" latinLnBrk="1" hangingPunct="0">
              <a:defRPr/>
            </a:pPr>
            <a:r>
              <a:rPr lang="en-US" altLang="fr-FR" sz="2800">
                <a:solidFill>
                  <a:srgbClr val="303546"/>
                </a:solidFill>
                <a:latin typeface="Open Sans Light" pitchFamily="34" charset="0"/>
                <a:sym typeface="Open Sans Light" pitchFamily="34" charset="0"/>
              </a:rPr>
              <a:t>were confiscated </a:t>
            </a:r>
          </a:p>
          <a:p>
            <a:pPr algn="ctr" latinLnBrk="1" hangingPunct="0">
              <a:defRPr/>
            </a:pPr>
            <a:r>
              <a:rPr lang="en-US" altLang="fr-FR" sz="2800">
                <a:solidFill>
                  <a:srgbClr val="303546"/>
                </a:solidFill>
                <a:latin typeface="Open Sans Light" pitchFamily="34" charset="0"/>
                <a:sym typeface="Open Sans Light" pitchFamily="34" charset="0"/>
              </a:rPr>
              <a:t>from the church    after the </a:t>
            </a:r>
            <a:r>
              <a:rPr lang="en-US" altLang="fr-FR" sz="2800" b="1">
                <a:solidFill>
                  <a:srgbClr val="303546"/>
                </a:solidFill>
                <a:latin typeface="Open Sans Light" pitchFamily="34" charset="0"/>
                <a:sym typeface="Open Sans Light" pitchFamily="34" charset="0"/>
              </a:rPr>
              <a:t>French</a:t>
            </a:r>
          </a:p>
          <a:p>
            <a:pPr algn="ctr" latinLnBrk="1" hangingPunct="0">
              <a:defRPr/>
            </a:pPr>
            <a:r>
              <a:rPr lang="en-US" altLang="fr-FR" sz="2800" b="1">
                <a:solidFill>
                  <a:srgbClr val="303546"/>
                </a:solidFill>
                <a:latin typeface="Open Sans Light" pitchFamily="34" charset="0"/>
                <a:sym typeface="Open Sans Light" pitchFamily="34" charset="0"/>
              </a:rPr>
              <a:t> revolution</a:t>
            </a:r>
            <a:r>
              <a:rPr lang="en-US" altLang="fr-FR" sz="2800">
                <a:solidFill>
                  <a:srgbClr val="303546"/>
                </a:solidFill>
                <a:latin typeface="Open Sans Light" pitchFamily="34" charset="0"/>
                <a:sym typeface="Open Sans Light" pitchFamily="34" charset="0"/>
              </a:rPr>
              <a:t>, then </a:t>
            </a:r>
          </a:p>
          <a:p>
            <a:pPr algn="ctr" latinLnBrk="1" hangingPunct="0">
              <a:defRPr/>
            </a:pPr>
            <a:r>
              <a:rPr lang="en-US" altLang="fr-FR" sz="2800">
                <a:solidFill>
                  <a:srgbClr val="303546"/>
                </a:solidFill>
                <a:latin typeface="Open Sans Light" pitchFamily="34" charset="0"/>
                <a:sym typeface="Open Sans Light" pitchFamily="34" charset="0"/>
              </a:rPr>
              <a:t>sold at auction.</a:t>
            </a:r>
            <a:endParaRPr lang="fr-FR" sz="2800">
              <a:solidFill>
                <a:srgbClr val="000000"/>
              </a:solidFill>
              <a:latin typeface="Helvetica Light"/>
            </a:endParaRPr>
          </a:p>
        </p:txBody>
      </p:sp>
      <p:cxnSp>
        <p:nvCxnSpPr>
          <p:cNvPr id="11" name="Connecteur droit avec flèche 10"/>
          <p:cNvCxnSpPr/>
          <p:nvPr/>
        </p:nvCxnSpPr>
        <p:spPr>
          <a:xfrm>
            <a:off x="1149350" y="4448175"/>
            <a:ext cx="22301200" cy="0"/>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7188" name="Shape 281"/>
          <p:cNvSpPr>
            <a:spLocks noChangeArrowheads="1"/>
          </p:cNvSpPr>
          <p:nvPr/>
        </p:nvSpPr>
        <p:spPr bwMode="auto">
          <a:xfrm>
            <a:off x="5549900" y="3703638"/>
            <a:ext cx="1604963"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312</a:t>
            </a:r>
          </a:p>
        </p:txBody>
      </p:sp>
      <p:sp>
        <p:nvSpPr>
          <p:cNvPr id="7189" name="Shape 284"/>
          <p:cNvSpPr>
            <a:spLocks noChangeArrowheads="1"/>
          </p:cNvSpPr>
          <p:nvPr/>
        </p:nvSpPr>
        <p:spPr bwMode="auto">
          <a:xfrm>
            <a:off x="13187363" y="3703638"/>
            <a:ext cx="1604962"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1395</a:t>
            </a:r>
          </a:p>
        </p:txBody>
      </p:sp>
      <p:sp>
        <p:nvSpPr>
          <p:cNvPr id="7190" name="Shape 284"/>
          <p:cNvSpPr>
            <a:spLocks noChangeArrowheads="1"/>
          </p:cNvSpPr>
          <p:nvPr/>
        </p:nvSpPr>
        <p:spPr bwMode="auto">
          <a:xfrm>
            <a:off x="16824325" y="3703638"/>
            <a:ext cx="1604963"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1790</a:t>
            </a:r>
          </a:p>
        </p:txBody>
      </p:sp>
      <p:sp>
        <p:nvSpPr>
          <p:cNvPr id="7191" name="Shape 284"/>
          <p:cNvSpPr>
            <a:spLocks noChangeArrowheads="1"/>
          </p:cNvSpPr>
          <p:nvPr/>
        </p:nvSpPr>
        <p:spPr bwMode="auto">
          <a:xfrm>
            <a:off x="20608925" y="3703638"/>
            <a:ext cx="1604963" cy="744537"/>
          </a:xfrm>
          <a:prstGeom prst="rect">
            <a:avLst/>
          </a:prstGeom>
          <a:solidFill>
            <a:srgbClr val="303546"/>
          </a:solidFill>
          <a:ln w="12700">
            <a:noFill/>
            <a:miter lim="400000"/>
            <a:headEnd/>
            <a:tailEnd/>
          </a:ln>
        </p:spPr>
        <p:txBody>
          <a:bodyPr lIns="50800" tIns="50800" rIns="50800" bIns="50800" anchor="ctr"/>
          <a:lstStyle/>
          <a:p>
            <a:pPr algn="ctr"/>
            <a:r>
              <a:rPr lang="fr-FR" altLang="fr-FR" sz="2200">
                <a:solidFill>
                  <a:srgbClr val="FFFFFF"/>
                </a:solidFill>
                <a:latin typeface="Open Sans Light" pitchFamily="34" charset="0"/>
                <a:sym typeface="Open Sans Light" pitchFamily="34" charset="0"/>
              </a:rPr>
              <a:t>1797</a:t>
            </a:r>
          </a:p>
        </p:txBody>
      </p:sp>
      <p:sp>
        <p:nvSpPr>
          <p:cNvPr id="77" name="ZoneTexte 76"/>
          <p:cNvSpPr txBox="1"/>
          <p:nvPr/>
        </p:nvSpPr>
        <p:spPr>
          <a:xfrm>
            <a:off x="20408900" y="8812213"/>
            <a:ext cx="2638425" cy="2257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2800" b="1"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Maison Louis</a:t>
            </a:r>
          </a:p>
          <a:p>
            <a:pPr algn="ctr" fontAlgn="auto" latinLnBrk="1" hangingPunct="0">
              <a:spcBef>
                <a:spcPts val="0"/>
              </a:spcBef>
              <a:spcAft>
                <a:spcPts val="0"/>
              </a:spcAft>
              <a:defRPr/>
            </a:pPr>
            <a:r>
              <a:rPr lang="fr-FR" sz="2800" b="1"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Latour</a:t>
            </a:r>
            <a:r>
              <a:rPr lang="fr-FR" sz="2800" b="1"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2800" b="1"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was</a:t>
            </a:r>
            <a:r>
              <a:rPr lang="fr-FR" sz="2800" b="1"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fontAlgn="auto" latinLnBrk="1" hangingPunct="0">
              <a:spcBef>
                <a:spcPts val="0"/>
              </a:spcBef>
              <a:spcAft>
                <a:spcPts val="0"/>
              </a:spcAft>
              <a:defRPr/>
            </a:pPr>
            <a:r>
              <a:rPr lang="fr-FR" sz="2800" b="1"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founded</a:t>
            </a:r>
            <a:r>
              <a:rPr lang="fr-FR" sz="2800" b="1"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28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in the</a:t>
            </a:r>
          </a:p>
          <a:p>
            <a:pPr algn="ctr" fontAlgn="auto" latinLnBrk="1" hangingPunct="0">
              <a:spcBef>
                <a:spcPts val="0"/>
              </a:spcBef>
              <a:spcAft>
                <a:spcPts val="0"/>
              </a:spcAft>
              <a:defRPr/>
            </a:pPr>
            <a:r>
              <a:rPr lang="fr-FR" sz="28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2800"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town</a:t>
            </a:r>
            <a:r>
              <a:rPr lang="fr-FR" sz="28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of </a:t>
            </a:r>
            <a:r>
              <a:rPr lang="fr-FR" sz="2800"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Aloxe</a:t>
            </a:r>
            <a:r>
              <a:rPr lang="fr-FR" sz="28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-Corton.</a:t>
            </a:r>
          </a:p>
        </p:txBody>
      </p:sp>
      <p:pic>
        <p:nvPicPr>
          <p:cNvPr id="79" name="Picture 816"/>
          <p:cNvPicPr>
            <a:picLocks noChangeAspect="1" noChangeArrowheads="1"/>
          </p:cNvPicPr>
          <p:nvPr/>
        </p:nvPicPr>
        <p:blipFill>
          <a:blip r:embed="rId9" cstate="print"/>
          <a:srcRect/>
          <a:stretch>
            <a:fillRect/>
          </a:stretch>
        </p:blipFill>
        <p:spPr bwMode="auto">
          <a:xfrm rot="2463334">
            <a:off x="941388" y="7970838"/>
            <a:ext cx="869950" cy="995362"/>
          </a:xfrm>
          <a:prstGeom prst="rect">
            <a:avLst/>
          </a:prstGeom>
          <a:noFill/>
          <a:ln w="9525">
            <a:noFill/>
            <a:miter lim="800000"/>
            <a:headEnd/>
            <a:tailEnd/>
          </a:ln>
        </p:spPr>
      </p:pic>
      <p:pic>
        <p:nvPicPr>
          <p:cNvPr id="80" name="Picture 816"/>
          <p:cNvPicPr>
            <a:picLocks noChangeAspect="1" noChangeArrowheads="1"/>
          </p:cNvPicPr>
          <p:nvPr/>
        </p:nvPicPr>
        <p:blipFill>
          <a:blip r:embed="rId9" cstate="print"/>
          <a:srcRect/>
          <a:stretch>
            <a:fillRect/>
          </a:stretch>
        </p:blipFill>
        <p:spPr bwMode="auto">
          <a:xfrm rot="2463334">
            <a:off x="4757738" y="8067675"/>
            <a:ext cx="869950" cy="995363"/>
          </a:xfrm>
          <a:prstGeom prst="rect">
            <a:avLst/>
          </a:prstGeom>
          <a:noFill/>
          <a:ln w="9525">
            <a:noFill/>
            <a:miter lim="800000"/>
            <a:headEnd/>
            <a:tailEnd/>
          </a:ln>
        </p:spPr>
      </p:pic>
      <p:pic>
        <p:nvPicPr>
          <p:cNvPr id="81" name="Picture 816"/>
          <p:cNvPicPr>
            <a:picLocks noChangeAspect="1" noChangeArrowheads="1"/>
          </p:cNvPicPr>
          <p:nvPr/>
        </p:nvPicPr>
        <p:blipFill>
          <a:blip r:embed="rId9" cstate="print"/>
          <a:srcRect/>
          <a:stretch>
            <a:fillRect/>
          </a:stretch>
        </p:blipFill>
        <p:spPr bwMode="auto">
          <a:xfrm rot="2463334">
            <a:off x="8626475" y="7989888"/>
            <a:ext cx="869950" cy="995362"/>
          </a:xfrm>
          <a:prstGeom prst="rect">
            <a:avLst/>
          </a:prstGeom>
          <a:noFill/>
          <a:ln w="9525">
            <a:noFill/>
            <a:miter lim="800000"/>
            <a:headEnd/>
            <a:tailEnd/>
          </a:ln>
        </p:spPr>
      </p:pic>
      <p:pic>
        <p:nvPicPr>
          <p:cNvPr id="84" name="Picture 816"/>
          <p:cNvPicPr>
            <a:picLocks noChangeAspect="1" noChangeArrowheads="1"/>
          </p:cNvPicPr>
          <p:nvPr/>
        </p:nvPicPr>
        <p:blipFill>
          <a:blip r:embed="rId9" cstate="print"/>
          <a:srcRect/>
          <a:stretch>
            <a:fillRect/>
          </a:stretch>
        </p:blipFill>
        <p:spPr bwMode="auto">
          <a:xfrm rot="2463334">
            <a:off x="12520613" y="7894638"/>
            <a:ext cx="869950" cy="995362"/>
          </a:xfrm>
          <a:prstGeom prst="rect">
            <a:avLst/>
          </a:prstGeom>
          <a:noFill/>
          <a:ln w="9525">
            <a:noFill/>
            <a:miter lim="800000"/>
            <a:headEnd/>
            <a:tailEnd/>
          </a:ln>
        </p:spPr>
      </p:pic>
      <p:pic>
        <p:nvPicPr>
          <p:cNvPr id="85" name="Picture 816"/>
          <p:cNvPicPr>
            <a:picLocks noChangeAspect="1" noChangeArrowheads="1"/>
          </p:cNvPicPr>
          <p:nvPr/>
        </p:nvPicPr>
        <p:blipFill>
          <a:blip r:embed="rId9" cstate="print"/>
          <a:srcRect/>
          <a:stretch>
            <a:fillRect/>
          </a:stretch>
        </p:blipFill>
        <p:spPr bwMode="auto">
          <a:xfrm rot="2463334">
            <a:off x="16036925" y="7970838"/>
            <a:ext cx="869950" cy="995362"/>
          </a:xfrm>
          <a:prstGeom prst="rect">
            <a:avLst/>
          </a:prstGeom>
          <a:noFill/>
          <a:ln w="9525">
            <a:noFill/>
            <a:miter lim="800000"/>
            <a:headEnd/>
            <a:tailEnd/>
          </a:ln>
        </p:spPr>
      </p:pic>
      <p:pic>
        <p:nvPicPr>
          <p:cNvPr id="86" name="Picture 816"/>
          <p:cNvPicPr>
            <a:picLocks noChangeAspect="1" noChangeArrowheads="1"/>
          </p:cNvPicPr>
          <p:nvPr/>
        </p:nvPicPr>
        <p:blipFill>
          <a:blip r:embed="rId9" cstate="print"/>
          <a:srcRect/>
          <a:stretch>
            <a:fillRect/>
          </a:stretch>
        </p:blipFill>
        <p:spPr bwMode="auto">
          <a:xfrm rot="2463334">
            <a:off x="19989800" y="8062913"/>
            <a:ext cx="869950" cy="995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5" grpId="0"/>
      <p:bldP spid="60" grpId="0"/>
      <p:bldP spid="7" grpId="0"/>
      <p:bldP spid="8"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Grape varieties</a:t>
            </a:r>
          </a:p>
        </p:txBody>
      </p:sp>
      <p:sp>
        <p:nvSpPr>
          <p:cNvPr id="8195"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pic>
        <p:nvPicPr>
          <p:cNvPr id="8196"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8197" name="Shape 759"/>
          <p:cNvSpPr>
            <a:spLocks noGrp="1"/>
          </p:cNvSpPr>
          <p:nvPr>
            <p:ph type="sldNum" sz="quarter" idx="10"/>
          </p:nvPr>
        </p:nvSpPr>
        <p:spPr>
          <a:xfrm>
            <a:off x="23710900" y="13239750"/>
            <a:ext cx="346075" cy="381000"/>
          </a:xfrm>
          <a:noFill/>
        </p:spPr>
        <p:txBody>
          <a:bodyPr/>
          <a:lstStyle/>
          <a:p>
            <a:fld id="{A5FBE9DE-E68C-4576-8E31-DFCE09AB1137}" type="slidenum">
              <a:rPr lang="fr-FR" altLang="fr-FR" sz="1600" smtClean="0"/>
              <a:pPr/>
              <a:t>5</a:t>
            </a:fld>
            <a:endParaRPr lang="fr-FR" altLang="fr-FR" sz="1600"/>
          </a:p>
        </p:txBody>
      </p:sp>
      <p:pic>
        <p:nvPicPr>
          <p:cNvPr id="8198" name="Picture 3" descr="Y:\zboxnet\LOUIS LATOUR\4- Photo library - Photothèque\Grapes - Raisins\Chardonnay 6.jpg"/>
          <p:cNvPicPr>
            <a:picLocks noChangeAspect="1" noChangeArrowheads="1"/>
          </p:cNvPicPr>
          <p:nvPr/>
        </p:nvPicPr>
        <p:blipFill>
          <a:blip r:embed="rId4" cstate="print"/>
          <a:srcRect/>
          <a:stretch>
            <a:fillRect/>
          </a:stretch>
        </p:blipFill>
        <p:spPr bwMode="auto">
          <a:xfrm>
            <a:off x="8374063" y="2514600"/>
            <a:ext cx="7515225" cy="10058400"/>
          </a:xfrm>
          <a:prstGeom prst="rect">
            <a:avLst/>
          </a:prstGeom>
          <a:noFill/>
          <a:ln w="9525">
            <a:noFill/>
            <a:miter lim="800000"/>
            <a:headEnd/>
            <a:tailEnd/>
          </a:ln>
        </p:spPr>
      </p:pic>
      <p:pic>
        <p:nvPicPr>
          <p:cNvPr id="8199" name="Picture 2" descr="Y:\zboxnet\LOUIS LATOUR\4- Photo library - Photothèque\Grapes - Raisins\Pinot Noir 7.jpg"/>
          <p:cNvPicPr>
            <a:picLocks noChangeAspect="1" noChangeArrowheads="1"/>
          </p:cNvPicPr>
          <p:nvPr/>
        </p:nvPicPr>
        <p:blipFill>
          <a:blip r:embed="rId5" cstate="print"/>
          <a:srcRect/>
          <a:stretch>
            <a:fillRect/>
          </a:stretch>
        </p:blipFill>
        <p:spPr bwMode="auto">
          <a:xfrm>
            <a:off x="16397288" y="2514600"/>
            <a:ext cx="7450137" cy="10058400"/>
          </a:xfrm>
          <a:prstGeom prst="rect">
            <a:avLst/>
          </a:prstGeom>
          <a:noFill/>
          <a:ln w="9525">
            <a:noFill/>
            <a:miter lim="800000"/>
            <a:headEnd/>
            <a:tailEnd/>
          </a:ln>
        </p:spPr>
      </p:pic>
      <p:sp>
        <p:nvSpPr>
          <p:cNvPr id="2" name="ZoneTexte 1"/>
          <p:cNvSpPr txBox="1"/>
          <p:nvPr/>
        </p:nvSpPr>
        <p:spPr>
          <a:xfrm>
            <a:off x="385763" y="3059113"/>
            <a:ext cx="7988300" cy="418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spcBef>
                <a:spcPts val="600"/>
              </a:spcBef>
              <a:defRPr/>
            </a:pPr>
            <a:r>
              <a:rPr lang="en-GB" altLang="zh-CN" sz="4000" b="1">
                <a:solidFill>
                  <a:srgbClr val="3E4247"/>
                </a:solidFill>
                <a:latin typeface="Open Sans Light" pitchFamily="34" charset="0"/>
              </a:rPr>
              <a:t>All the  Burgundy wines come from one of the following grape varieties:</a:t>
            </a:r>
          </a:p>
          <a:p>
            <a:pPr>
              <a:spcBef>
                <a:spcPts val="600"/>
              </a:spcBef>
              <a:defRPr/>
            </a:pPr>
            <a:endParaRPr lang="en-GB" altLang="zh-CN" sz="4000" b="1">
              <a:solidFill>
                <a:srgbClr val="3E4247"/>
              </a:solidFill>
              <a:latin typeface="Open Sans Light" pitchFamily="34" charset="0"/>
            </a:endParaRPr>
          </a:p>
          <a:p>
            <a:pPr>
              <a:spcBef>
                <a:spcPts val="600"/>
              </a:spcBef>
              <a:buFont typeface="Arial" pitchFamily="34" charset="0"/>
              <a:buChar char="•"/>
              <a:defRPr/>
            </a:pPr>
            <a:r>
              <a:rPr lang="en-GB" altLang="zh-CN" sz="3600" b="1">
                <a:latin typeface="Open Sans Light" pitchFamily="34" charset="0"/>
              </a:rPr>
              <a:t>  Chardonnay </a:t>
            </a:r>
            <a:r>
              <a:rPr lang="en-GB" altLang="zh-CN" sz="3600">
                <a:solidFill>
                  <a:srgbClr val="3E4247"/>
                </a:solidFill>
                <a:latin typeface="Open Sans Light" pitchFamily="34" charset="0"/>
              </a:rPr>
              <a:t>for our white wines</a:t>
            </a:r>
          </a:p>
          <a:p>
            <a:pPr>
              <a:lnSpc>
                <a:spcPct val="150000"/>
              </a:lnSpc>
              <a:spcBef>
                <a:spcPts val="600"/>
              </a:spcBef>
              <a:buFont typeface="Arial" pitchFamily="34" charset="0"/>
              <a:buChar char="•"/>
              <a:defRPr/>
            </a:pPr>
            <a:r>
              <a:rPr lang="en-GB" altLang="zh-CN" sz="3600" b="1">
                <a:latin typeface="Open Sans Light" pitchFamily="34" charset="0"/>
              </a:rPr>
              <a:t>  Pinot Noir </a:t>
            </a:r>
            <a:r>
              <a:rPr lang="en-GB" altLang="zh-CN" sz="3600">
                <a:solidFill>
                  <a:srgbClr val="3E4247"/>
                </a:solidFill>
                <a:latin typeface="Open Sans Light" pitchFamily="34" charset="0"/>
              </a:rPr>
              <a:t>for our red wines</a:t>
            </a:r>
          </a:p>
        </p:txBody>
      </p:sp>
      <p:sp>
        <p:nvSpPr>
          <p:cNvPr id="3" name="ZoneTexte 2"/>
          <p:cNvSpPr txBox="1"/>
          <p:nvPr/>
        </p:nvSpPr>
        <p:spPr>
          <a:xfrm>
            <a:off x="447675" y="7296150"/>
            <a:ext cx="7526338" cy="60118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nSpc>
                <a:spcPct val="150000"/>
              </a:lnSpc>
              <a:spcBef>
                <a:spcPts val="600"/>
              </a:spcBef>
              <a:defRPr/>
            </a:pPr>
            <a:r>
              <a:rPr lang="en-GB" altLang="zh-CN" sz="3600" i="1">
                <a:solidFill>
                  <a:srgbClr val="3E4247"/>
                </a:solidFill>
                <a:latin typeface="Open Sans Light" pitchFamily="34" charset="0"/>
              </a:rPr>
              <a:t>Other grape varieties:</a:t>
            </a:r>
          </a:p>
          <a:p>
            <a:pPr>
              <a:lnSpc>
                <a:spcPct val="150000"/>
              </a:lnSpc>
              <a:spcBef>
                <a:spcPts val="600"/>
              </a:spcBef>
              <a:buSzPct val="100000"/>
              <a:buFont typeface="Arial" pitchFamily="34" charset="0"/>
              <a:buChar char="•"/>
              <a:defRPr/>
            </a:pPr>
            <a:r>
              <a:rPr lang="en-US" altLang="zh-CN" sz="2800" b="1">
                <a:solidFill>
                  <a:srgbClr val="000000"/>
                </a:solidFill>
                <a:latin typeface="Open Sans Light" pitchFamily="34" charset="0"/>
              </a:rPr>
              <a:t>   Gamay </a:t>
            </a:r>
            <a:r>
              <a:rPr lang="en-US" altLang="zh-CN" sz="2800">
                <a:solidFill>
                  <a:srgbClr val="3E4247"/>
                </a:solidFill>
                <a:latin typeface="Open Sans Light" pitchFamily="34" charset="0"/>
              </a:rPr>
              <a:t>is a red variety for Beaujolais and Bourgogne Gamay</a:t>
            </a:r>
          </a:p>
          <a:p>
            <a:pPr>
              <a:lnSpc>
                <a:spcPct val="150000"/>
              </a:lnSpc>
              <a:spcBef>
                <a:spcPts val="600"/>
              </a:spcBef>
              <a:buSzPct val="100000"/>
              <a:buFont typeface="Arial" pitchFamily="34" charset="0"/>
              <a:buChar char="•"/>
              <a:defRPr/>
            </a:pPr>
            <a:r>
              <a:rPr lang="en-US" altLang="zh-CN" sz="2800" b="1">
                <a:solidFill>
                  <a:srgbClr val="000000"/>
                </a:solidFill>
                <a:latin typeface="Open Sans Light" pitchFamily="34" charset="0"/>
              </a:rPr>
              <a:t>   Aligoté</a:t>
            </a:r>
            <a:r>
              <a:rPr lang="en-US" altLang="zh-CN" sz="2800" b="1">
                <a:solidFill>
                  <a:srgbClr val="3E4247"/>
                </a:solidFill>
                <a:latin typeface="Open Sans Light" pitchFamily="34" charset="0"/>
              </a:rPr>
              <a:t> </a:t>
            </a:r>
            <a:r>
              <a:rPr lang="en-US" altLang="zh-CN" sz="2800">
                <a:solidFill>
                  <a:srgbClr val="3E4247"/>
                </a:solidFill>
                <a:latin typeface="Open Sans Light" pitchFamily="34" charset="0"/>
              </a:rPr>
              <a:t>is a white variety which produces wine of the same name</a:t>
            </a:r>
          </a:p>
          <a:p>
            <a:pPr>
              <a:lnSpc>
                <a:spcPct val="150000"/>
              </a:lnSpc>
              <a:spcBef>
                <a:spcPts val="600"/>
              </a:spcBef>
              <a:buSzPct val="100000"/>
              <a:buFont typeface="Arial" pitchFamily="34" charset="0"/>
              <a:buChar char="•"/>
              <a:defRPr/>
            </a:pPr>
            <a:r>
              <a:rPr lang="en-US" altLang="zh-CN" sz="2800" b="1">
                <a:solidFill>
                  <a:srgbClr val="000000"/>
                </a:solidFill>
                <a:latin typeface="Open Sans Light" pitchFamily="34" charset="0"/>
              </a:rPr>
              <a:t>   César; Sauvignon Blanc, Pinot Blanc…</a:t>
            </a:r>
            <a:endParaRPr lang="en-GB" altLang="zh-CN" sz="2800" b="1">
              <a:solidFill>
                <a:srgbClr val="000000"/>
              </a:solidFill>
              <a:latin typeface="Open Sans Light" pitchFamily="34" charset="0"/>
            </a:endParaRPr>
          </a:p>
          <a:p>
            <a:pPr algn="ctr" latinLnBrk="1" hangingPunct="0">
              <a:defRPr/>
            </a:pPr>
            <a:endParaRPr lang="fr-FR">
              <a:solidFill>
                <a:srgbClr val="000000"/>
              </a:solidFill>
              <a:latin typeface="Helvetica Light"/>
            </a:endParaRPr>
          </a:p>
          <a:p>
            <a:pPr algn="ctr" latinLnBrk="1" hangingPunct="0">
              <a:defRPr/>
            </a:pPr>
            <a:endParaRPr lang="fr-FR">
              <a:solidFill>
                <a:srgbClr val="000000"/>
              </a:solidFill>
              <a:latin typeface="Helvetica Light"/>
            </a:endParaRPr>
          </a:p>
        </p:txBody>
      </p:sp>
      <p:sp>
        <p:nvSpPr>
          <p:cNvPr id="10" name="ZoneTexte 9"/>
          <p:cNvSpPr txBox="1"/>
          <p:nvPr/>
        </p:nvSpPr>
        <p:spPr>
          <a:xfrm>
            <a:off x="11757025" y="11623675"/>
            <a:ext cx="3951288" cy="6572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3600" dirty="0">
                <a:solidFill>
                  <a:schemeClr val="bg1"/>
                </a:solidFill>
                <a:latin typeface="+mn-lt"/>
                <a:ea typeface="+mn-ea"/>
                <a:cs typeface="+mn-cs"/>
              </a:rPr>
              <a:t>Chardonnay</a:t>
            </a:r>
          </a:p>
        </p:txBody>
      </p:sp>
      <p:sp>
        <p:nvSpPr>
          <p:cNvPr id="11" name="ZoneTexte 10"/>
          <p:cNvSpPr txBox="1"/>
          <p:nvPr/>
        </p:nvSpPr>
        <p:spPr>
          <a:xfrm>
            <a:off x="19845338" y="11809413"/>
            <a:ext cx="3951287" cy="6572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3600" dirty="0">
                <a:solidFill>
                  <a:schemeClr val="bg1"/>
                </a:solidFill>
                <a:latin typeface="+mn-lt"/>
                <a:ea typeface="+mn-ea"/>
                <a:cs typeface="+mn-cs"/>
              </a:rPr>
              <a:t>Pinot Noir</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U:\ANGLAIS\PHOTOTHEQUE\Vignes Cote d'Or\2008 automne Vignes ALoxe\IMG_0455.JPG"/>
          <p:cNvPicPr>
            <a:picLocks noChangeAspect="1" noChangeArrowheads="1"/>
          </p:cNvPicPr>
          <p:nvPr/>
        </p:nvPicPr>
        <p:blipFill>
          <a:blip r:embed="rId2" cstate="print"/>
          <a:srcRect l="10645" t="14388" r="30728" b="12270"/>
          <a:stretch>
            <a:fillRect/>
          </a:stretch>
        </p:blipFill>
        <p:spPr bwMode="auto">
          <a:xfrm>
            <a:off x="-31750" y="2162175"/>
            <a:ext cx="11460163" cy="10753725"/>
          </a:xfrm>
          <a:prstGeom prst="rect">
            <a:avLst/>
          </a:prstGeom>
          <a:noFill/>
          <a:ln w="9525">
            <a:noFill/>
            <a:miter lim="800000"/>
            <a:headEnd/>
            <a:tailEnd/>
          </a:ln>
        </p:spPr>
      </p:pic>
      <p:sp>
        <p:nvSpPr>
          <p:cNvPr id="9219"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dirty="0">
                <a:solidFill>
                  <a:srgbClr val="000000"/>
                </a:solidFill>
                <a:latin typeface="Open Sans Light" pitchFamily="34" charset="0"/>
                <a:sym typeface="Open Sans" pitchFamily="34" charset="0"/>
              </a:rPr>
              <a:t>Terroir</a:t>
            </a:r>
          </a:p>
        </p:txBody>
      </p:sp>
      <p:pic>
        <p:nvPicPr>
          <p:cNvPr id="9220"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9221" name="Shape 759"/>
          <p:cNvSpPr>
            <a:spLocks noGrp="1"/>
          </p:cNvSpPr>
          <p:nvPr>
            <p:ph type="sldNum" sz="quarter" idx="10"/>
          </p:nvPr>
        </p:nvSpPr>
        <p:spPr>
          <a:xfrm>
            <a:off x="23710900" y="13239750"/>
            <a:ext cx="346075" cy="381000"/>
          </a:xfrm>
          <a:noFill/>
        </p:spPr>
        <p:txBody>
          <a:bodyPr/>
          <a:lstStyle/>
          <a:p>
            <a:fld id="{88967F92-F680-43B6-9D21-7ADFF7BB5570}" type="slidenum">
              <a:rPr lang="fr-FR" altLang="fr-FR" sz="1600" smtClean="0"/>
              <a:pPr/>
              <a:t>6</a:t>
            </a:fld>
            <a:endParaRPr lang="fr-FR" altLang="fr-FR" sz="1600"/>
          </a:p>
        </p:txBody>
      </p:sp>
      <p:sp>
        <p:nvSpPr>
          <p:cNvPr id="2" name="ZoneTexte 1"/>
          <p:cNvSpPr txBox="1"/>
          <p:nvPr/>
        </p:nvSpPr>
        <p:spPr>
          <a:xfrm>
            <a:off x="11460163" y="2419350"/>
            <a:ext cx="12923837" cy="17637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fr-FR" altLang="zh-CN" sz="3200" i="1">
                <a:latin typeface="Open Sans Light" pitchFamily="34" charset="0"/>
              </a:rPr>
              <a:t>Terroir is the term used to describe all the natural elements which</a:t>
            </a:r>
          </a:p>
          <a:p>
            <a:pPr algn="ctr" latinLnBrk="1" hangingPunct="0">
              <a:defRPr/>
            </a:pPr>
            <a:r>
              <a:rPr lang="fr-FR" altLang="zh-CN" sz="3200" i="1">
                <a:latin typeface="Open Sans Light" pitchFamily="34" charset="0"/>
              </a:rPr>
              <a:t> characterize a vineyard</a:t>
            </a:r>
            <a:r>
              <a:rPr lang="fr-FR" altLang="zh-CN" sz="3200">
                <a:latin typeface="Open Sans Light" pitchFamily="34" charset="0"/>
              </a:rPr>
              <a:t>:</a:t>
            </a:r>
          </a:p>
          <a:p>
            <a:pPr algn="ctr" latinLnBrk="1" hangingPunct="0">
              <a:defRPr/>
            </a:pPr>
            <a:endParaRPr lang="fr-FR" sz="4400" b="1">
              <a:solidFill>
                <a:srgbClr val="000000"/>
              </a:solidFill>
              <a:latin typeface="Helvetica Light"/>
            </a:endParaRPr>
          </a:p>
        </p:txBody>
      </p:sp>
      <p:sp>
        <p:nvSpPr>
          <p:cNvPr id="3" name="ZoneTexte 2"/>
          <p:cNvSpPr txBox="1"/>
          <p:nvPr/>
        </p:nvSpPr>
        <p:spPr>
          <a:xfrm>
            <a:off x="11658600" y="10898624"/>
            <a:ext cx="11614150" cy="6572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marL="571500" indent="-571500" algn="ctr">
              <a:spcBef>
                <a:spcPct val="20000"/>
              </a:spcBef>
              <a:defRPr/>
            </a:pPr>
            <a:r>
              <a:rPr lang="en-GB" altLang="zh-CN" sz="3600" b="1" dirty="0">
                <a:solidFill>
                  <a:srgbClr val="004617"/>
                </a:solidFill>
                <a:latin typeface="Open Sans Light" pitchFamily="34" charset="0"/>
              </a:rPr>
              <a:t>Many  others natural and human factors…</a:t>
            </a:r>
          </a:p>
        </p:txBody>
      </p:sp>
      <p:sp>
        <p:nvSpPr>
          <p:cNvPr id="14" name="Ellipse 13"/>
          <p:cNvSpPr/>
          <p:nvPr/>
        </p:nvSpPr>
        <p:spPr>
          <a:xfrm>
            <a:off x="11996738" y="5037351"/>
            <a:ext cx="819150" cy="838200"/>
          </a:xfrm>
          <a:prstGeom prst="ellipse">
            <a:avLst/>
          </a:prstGeom>
          <a:noFill/>
          <a:ln w="12700" cap="flat">
            <a:solidFill>
              <a:srgbClr val="004617"/>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3E4247"/>
              </a:solidFill>
              <a:latin typeface="Helvetica Light"/>
            </a:endParaRPr>
          </a:p>
        </p:txBody>
      </p:sp>
      <p:sp>
        <p:nvSpPr>
          <p:cNvPr id="15" name="ZoneTexte 14"/>
          <p:cNvSpPr txBox="1"/>
          <p:nvPr/>
        </p:nvSpPr>
        <p:spPr>
          <a:xfrm>
            <a:off x="12147550" y="5057989"/>
            <a:ext cx="476250" cy="8397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4800" dirty="0">
                <a:solidFill>
                  <a:srgbClr val="004617"/>
                </a:solidFill>
                <a:latin typeface="Open Sans" pitchFamily="34" charset="0"/>
                <a:ea typeface="Open Sans" pitchFamily="34" charset="0"/>
                <a:cs typeface="Open Sans" pitchFamily="34" charset="0"/>
              </a:rPr>
              <a:t>1</a:t>
            </a:r>
          </a:p>
        </p:txBody>
      </p:sp>
      <p:sp>
        <p:nvSpPr>
          <p:cNvPr id="4" name="ZoneTexte 3"/>
          <p:cNvSpPr txBox="1"/>
          <p:nvPr/>
        </p:nvSpPr>
        <p:spPr>
          <a:xfrm>
            <a:off x="13033598" y="4381932"/>
            <a:ext cx="11395075" cy="40729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p>
            <a:pPr algn="just" latinLnBrk="1" hangingPunct="0">
              <a:defRPr/>
            </a:pPr>
            <a:r>
              <a:rPr lang="en-GB" altLang="zh-CN" sz="4000" b="1" dirty="0">
                <a:solidFill>
                  <a:srgbClr val="004617"/>
                </a:solidFill>
                <a:latin typeface="Open Sans Light" pitchFamily="34" charset="0"/>
              </a:rPr>
              <a:t>Climate : </a:t>
            </a:r>
            <a:r>
              <a:rPr lang="en-US" altLang="zh-CN" sz="3200" b="1" dirty="0">
                <a:solidFill>
                  <a:srgbClr val="3E4247"/>
                </a:solidFill>
                <a:latin typeface="Open Sans Light" pitchFamily="34" charset="0"/>
              </a:rPr>
              <a:t>Continental </a:t>
            </a:r>
            <a:r>
              <a:rPr lang="en-US" altLang="zh-CN" sz="3200" dirty="0">
                <a:solidFill>
                  <a:srgbClr val="3E4247"/>
                </a:solidFill>
                <a:latin typeface="Open Sans Light" pitchFamily="34" charset="0"/>
              </a:rPr>
              <a:t>with cold winters and hot summers.</a:t>
            </a:r>
          </a:p>
          <a:p>
            <a:pPr algn="just" latinLnBrk="1" hangingPunct="0">
              <a:defRPr/>
            </a:pPr>
            <a:r>
              <a:rPr lang="en-US" sz="3200" b="1" dirty="0">
                <a:solidFill>
                  <a:srgbClr val="3E4247"/>
                </a:solidFill>
                <a:latin typeface="Open Sans Light" pitchFamily="34" charset="0"/>
              </a:rPr>
              <a:t>Lots of micro-climates </a:t>
            </a:r>
            <a:r>
              <a:rPr lang="en-US" sz="3200" dirty="0">
                <a:solidFill>
                  <a:srgbClr val="3E4247"/>
                </a:solidFill>
                <a:latin typeface="Open Sans Light" pitchFamily="34" charset="0"/>
              </a:rPr>
              <a:t>which impact temperature, rainfall, </a:t>
            </a:r>
          </a:p>
          <a:p>
            <a:pPr algn="just" latinLnBrk="1" hangingPunct="0">
              <a:defRPr/>
            </a:pPr>
            <a:r>
              <a:rPr lang="en-US" sz="3200" dirty="0">
                <a:solidFill>
                  <a:srgbClr val="3E4247"/>
                </a:solidFill>
                <a:latin typeface="Open Sans Light" pitchFamily="34" charset="0"/>
              </a:rPr>
              <a:t>exposure to the wind, sunshine period</a:t>
            </a:r>
            <a:r>
              <a:rPr lang="en-US" sz="3200" dirty="0" smtClean="0">
                <a:solidFill>
                  <a:srgbClr val="3E4247"/>
                </a:solidFill>
                <a:latin typeface="Open Sans Light" pitchFamily="34" charset="0"/>
              </a:rPr>
              <a:t>…</a:t>
            </a:r>
          </a:p>
          <a:p>
            <a:pPr algn="just" latinLnBrk="1" hangingPunct="0">
              <a:defRPr/>
            </a:pPr>
            <a:endParaRPr lang="en-US" sz="3200" dirty="0">
              <a:solidFill>
                <a:srgbClr val="3E4247"/>
              </a:solidFill>
              <a:latin typeface="Open Sans Light" pitchFamily="34" charset="0"/>
            </a:endParaRPr>
          </a:p>
          <a:p>
            <a:pPr algn="just" latinLnBrk="1" hangingPunct="0">
              <a:defRPr/>
            </a:pPr>
            <a:endParaRPr lang="fr-FR" dirty="0">
              <a:solidFill>
                <a:srgbClr val="000000"/>
              </a:solidFill>
              <a:latin typeface="Helvetica Light"/>
            </a:endParaRPr>
          </a:p>
          <a:p>
            <a:pPr latinLnBrk="1" hangingPunct="0">
              <a:defRPr/>
            </a:pPr>
            <a:endParaRPr lang="en-GB" altLang="zh-CN" sz="4000" b="1" dirty="0">
              <a:solidFill>
                <a:srgbClr val="004617"/>
              </a:solidFill>
              <a:latin typeface="Open Sans Light" pitchFamily="34" charset="0"/>
            </a:endParaRPr>
          </a:p>
          <a:p>
            <a:pPr algn="ctr" latinLnBrk="1" hangingPunct="0">
              <a:defRPr/>
            </a:pPr>
            <a:endParaRPr lang="fr-FR" sz="3200" dirty="0">
              <a:solidFill>
                <a:srgbClr val="000000"/>
              </a:solidFill>
              <a:latin typeface="Helvetica Light"/>
            </a:endParaRPr>
          </a:p>
        </p:txBody>
      </p:sp>
      <p:sp>
        <p:nvSpPr>
          <p:cNvPr id="18" name="Ellipse 17"/>
          <p:cNvSpPr/>
          <p:nvPr/>
        </p:nvSpPr>
        <p:spPr>
          <a:xfrm>
            <a:off x="12009438" y="7861239"/>
            <a:ext cx="819150" cy="836613"/>
          </a:xfrm>
          <a:prstGeom prst="ellipse">
            <a:avLst/>
          </a:prstGeom>
          <a:noFill/>
          <a:ln w="12700" cap="flat">
            <a:solidFill>
              <a:srgbClr val="004617"/>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3E4247"/>
              </a:solidFill>
              <a:latin typeface="Helvetica Light"/>
            </a:endParaRPr>
          </a:p>
        </p:txBody>
      </p:sp>
      <p:sp>
        <p:nvSpPr>
          <p:cNvPr id="19" name="ZoneTexte 18"/>
          <p:cNvSpPr txBox="1"/>
          <p:nvPr/>
        </p:nvSpPr>
        <p:spPr>
          <a:xfrm>
            <a:off x="12182475" y="7822006"/>
            <a:ext cx="476250" cy="8715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4800" dirty="0">
                <a:solidFill>
                  <a:srgbClr val="004617"/>
                </a:solidFill>
                <a:latin typeface="Open Sans" pitchFamily="34" charset="0"/>
                <a:ea typeface="Open Sans" pitchFamily="34" charset="0"/>
                <a:cs typeface="Open Sans" pitchFamily="34" charset="0"/>
              </a:rPr>
              <a:t>2</a:t>
            </a:r>
          </a:p>
        </p:txBody>
      </p:sp>
      <p:sp>
        <p:nvSpPr>
          <p:cNvPr id="20" name="Ellipse 19"/>
          <p:cNvSpPr/>
          <p:nvPr/>
        </p:nvSpPr>
        <p:spPr>
          <a:xfrm>
            <a:off x="11977688" y="11029250"/>
            <a:ext cx="819150" cy="836613"/>
          </a:xfrm>
          <a:prstGeom prst="ellipse">
            <a:avLst/>
          </a:prstGeom>
          <a:noFill/>
          <a:ln w="12700" cap="flat">
            <a:solidFill>
              <a:srgbClr val="004617"/>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3E4247"/>
              </a:solidFill>
              <a:latin typeface="Helvetica Light"/>
            </a:endParaRPr>
          </a:p>
        </p:txBody>
      </p:sp>
      <p:sp>
        <p:nvSpPr>
          <p:cNvPr id="21" name="ZoneTexte 20"/>
          <p:cNvSpPr txBox="1"/>
          <p:nvPr/>
        </p:nvSpPr>
        <p:spPr>
          <a:xfrm>
            <a:off x="12180888" y="11034463"/>
            <a:ext cx="476250" cy="8715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fontAlgn="auto" latinLnBrk="1" hangingPunct="0">
              <a:spcBef>
                <a:spcPts val="0"/>
              </a:spcBef>
              <a:spcAft>
                <a:spcPts val="0"/>
              </a:spcAft>
              <a:defRPr/>
            </a:pPr>
            <a:r>
              <a:rPr lang="fr-FR" sz="4800" dirty="0">
                <a:solidFill>
                  <a:srgbClr val="004617"/>
                </a:solidFill>
                <a:latin typeface="Open Sans" pitchFamily="34" charset="0"/>
                <a:ea typeface="Open Sans" pitchFamily="34" charset="0"/>
                <a:cs typeface="Open Sans" pitchFamily="34" charset="0"/>
              </a:rPr>
              <a:t>3</a:t>
            </a:r>
          </a:p>
        </p:txBody>
      </p:sp>
      <p:sp>
        <p:nvSpPr>
          <p:cNvPr id="24" name="ZoneTexte 23"/>
          <p:cNvSpPr txBox="1"/>
          <p:nvPr/>
        </p:nvSpPr>
        <p:spPr>
          <a:xfrm>
            <a:off x="11476038" y="11552899"/>
            <a:ext cx="11614150" cy="5937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r>
              <a:rPr lang="en-US" altLang="zh-CN" sz="3200" dirty="0">
                <a:solidFill>
                  <a:srgbClr val="3E4247"/>
                </a:solidFill>
                <a:latin typeface="Open Sans Light" pitchFamily="34" charset="0"/>
              </a:rPr>
              <a:t>Location, Altitude, Exposure, Human actions…</a:t>
            </a:r>
            <a:endParaRPr lang="fr-FR" dirty="0">
              <a:solidFill>
                <a:srgbClr val="000000"/>
              </a:solidFill>
              <a:latin typeface="Helvetica Light"/>
            </a:endParaRPr>
          </a:p>
        </p:txBody>
      </p:sp>
      <p:sp>
        <p:nvSpPr>
          <p:cNvPr id="9232"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dirty="0">
                <a:solidFill>
                  <a:srgbClr val="303546"/>
                </a:solidFill>
                <a:latin typeface="Open Sans Light" pitchFamily="34" charset="0"/>
                <a:sym typeface="Open Sans Light" pitchFamily="34" charset="0"/>
              </a:rPr>
              <a:t>Maison Louis </a:t>
            </a:r>
            <a:r>
              <a:rPr lang="fr-FR" altLang="fr-FR" sz="2300" dirty="0" err="1">
                <a:solidFill>
                  <a:srgbClr val="303546"/>
                </a:solidFill>
                <a:latin typeface="Open Sans Light" pitchFamily="34" charset="0"/>
                <a:sym typeface="Open Sans Light" pitchFamily="34" charset="0"/>
              </a:rPr>
              <a:t>Latour</a:t>
            </a:r>
            <a:r>
              <a:rPr lang="fr-FR" altLang="fr-FR" sz="2300" dirty="0">
                <a:solidFill>
                  <a:srgbClr val="303546"/>
                </a:solidFill>
                <a:latin typeface="Open Sans Light" pitchFamily="34" charset="0"/>
                <a:sym typeface="Open Sans Light" pitchFamily="34" charset="0"/>
              </a:rPr>
              <a:t> – General </a:t>
            </a:r>
            <a:r>
              <a:rPr lang="fr-FR" altLang="fr-FR" sz="2300" dirty="0" err="1">
                <a:solidFill>
                  <a:srgbClr val="303546"/>
                </a:solidFill>
                <a:latin typeface="Open Sans Light" pitchFamily="34" charset="0"/>
                <a:sym typeface="Open Sans Light" pitchFamily="34" charset="0"/>
              </a:rPr>
              <a:t>Presentation</a:t>
            </a:r>
            <a:endParaRPr lang="fr-FR" altLang="fr-FR" sz="2300" dirty="0">
              <a:solidFill>
                <a:srgbClr val="303546"/>
              </a:solidFill>
              <a:latin typeface="Open Sans Light" pitchFamily="34" charset="0"/>
              <a:sym typeface="Open Sans Light" pitchFamily="34" charset="0"/>
            </a:endParaRPr>
          </a:p>
        </p:txBody>
      </p:sp>
      <p:sp>
        <p:nvSpPr>
          <p:cNvPr id="23" name="ZoneTexte 22"/>
          <p:cNvSpPr txBox="1"/>
          <p:nvPr/>
        </p:nvSpPr>
        <p:spPr>
          <a:xfrm>
            <a:off x="13033598" y="7120253"/>
            <a:ext cx="11225212"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p>
            <a:pPr latinLnBrk="1" hangingPunct="0">
              <a:defRPr/>
            </a:pPr>
            <a:r>
              <a:rPr lang="en-GB" altLang="zh-CN" sz="4000" b="1" dirty="0" smtClean="0">
                <a:solidFill>
                  <a:srgbClr val="004617"/>
                </a:solidFill>
                <a:latin typeface="Open Sans Light" pitchFamily="34" charset="0"/>
              </a:rPr>
              <a:t>Sedimentary soils </a:t>
            </a:r>
            <a:r>
              <a:rPr lang="en-GB" altLang="zh-CN" sz="4000" b="1" dirty="0">
                <a:solidFill>
                  <a:srgbClr val="004617"/>
                </a:solidFill>
                <a:latin typeface="Open Sans Light" pitchFamily="34" charset="0"/>
              </a:rPr>
              <a:t>: </a:t>
            </a:r>
            <a:r>
              <a:rPr lang="en-US" altLang="zh-CN" sz="3200" dirty="0" smtClean="0">
                <a:solidFill>
                  <a:srgbClr val="3E4247"/>
                </a:solidFill>
                <a:latin typeface="Open Sans Light" pitchFamily="34" charset="0"/>
              </a:rPr>
              <a:t>dating back to prior Jurassic period (180 million years).</a:t>
            </a:r>
            <a:endParaRPr lang="en-US" altLang="zh-CN" sz="3200" b="1" dirty="0">
              <a:solidFill>
                <a:srgbClr val="3E4247"/>
              </a:solidFill>
              <a:latin typeface="Open Sans Light" pitchFamily="34" charset="0"/>
            </a:endParaRPr>
          </a:p>
          <a:p>
            <a:pPr latinLnBrk="1" hangingPunct="0">
              <a:defRPr/>
            </a:pPr>
            <a:r>
              <a:rPr lang="en-US" altLang="zh-CN" sz="3200" dirty="0">
                <a:solidFill>
                  <a:srgbClr val="3E4247"/>
                </a:solidFill>
                <a:latin typeface="Open Sans Light" pitchFamily="34" charset="0"/>
              </a:rPr>
              <a:t>Mainly composed of </a:t>
            </a:r>
            <a:r>
              <a:rPr lang="en-US" altLang="zh-CN" sz="3200" b="1" dirty="0">
                <a:solidFill>
                  <a:srgbClr val="3E4247"/>
                </a:solidFill>
                <a:latin typeface="Open Sans Light" pitchFamily="34" charset="0"/>
              </a:rPr>
              <a:t>Limestone, Clay and Marl</a:t>
            </a:r>
          </a:p>
          <a:p>
            <a:pPr latinLnBrk="1" hangingPunct="0">
              <a:defRPr/>
            </a:pPr>
            <a:r>
              <a:rPr lang="en-GB" altLang="zh-CN" sz="4000" b="1" dirty="0">
                <a:solidFill>
                  <a:srgbClr val="004617"/>
                </a:solidFill>
                <a:latin typeface="Open Sans Light" pitchFamily="34" charset="0"/>
              </a:rPr>
              <a:t> </a:t>
            </a:r>
            <a:endParaRPr lang="fr-FR" sz="3200" dirty="0">
              <a:solidFill>
                <a:srgbClr val="000000"/>
              </a:solidFill>
              <a:latin typeface="Helvetica Light"/>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dirty="0">
              <a:solidFill>
                <a:srgbClr val="FFFFFF"/>
              </a:solidFill>
              <a:latin typeface="Helvetica Light"/>
            </a:endParaRPr>
          </a:p>
        </p:txBody>
      </p:sp>
      <p:sp>
        <p:nvSpPr>
          <p:cNvPr id="2" name="Espace réservé du numéro de diapositive 1"/>
          <p:cNvSpPr>
            <a:spLocks noGrp="1"/>
          </p:cNvSpPr>
          <p:nvPr>
            <p:ph type="sldNum" sz="quarter" idx="10"/>
          </p:nvPr>
        </p:nvSpPr>
        <p:spPr/>
        <p:txBody>
          <a:bodyPr/>
          <a:lstStyle/>
          <a:p>
            <a:pPr>
              <a:defRPr/>
            </a:pPr>
            <a:fld id="{77D7B067-333A-4A37-BAE1-7FFB6A2B7089}" type="slidenum">
              <a:rPr lang="fr-FR" smtClean="0"/>
              <a:pPr>
                <a:defRPr/>
              </a:pPr>
              <a:t>7</a:t>
            </a:fld>
            <a:endParaRPr lang="fr-FR"/>
          </a:p>
        </p:txBody>
      </p:sp>
      <p:sp>
        <p:nvSpPr>
          <p:cNvPr id="4" name="ZoneTexte 3"/>
          <p:cNvSpPr txBox="1"/>
          <p:nvPr/>
        </p:nvSpPr>
        <p:spPr>
          <a:xfrm>
            <a:off x="588033" y="8580734"/>
            <a:ext cx="6220418" cy="3980577"/>
          </a:xfrm>
          <a:prstGeom prst="rect">
            <a:avLst/>
          </a:prstGeom>
          <a:no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latinLnBrk="1" hangingPunct="0">
              <a:lnSpc>
                <a:spcPct val="150000"/>
              </a:lnSpc>
              <a:spcBef>
                <a:spcPts val="0"/>
              </a:spcBef>
              <a:spcAft>
                <a:spcPts val="0"/>
              </a:spcAft>
            </a:pPr>
            <a:r>
              <a:rPr lang="en-US" sz="2400" dirty="0">
                <a:latin typeface="Open Sans Light" charset="0"/>
                <a:ea typeface="Open Sans Light" charset="0"/>
                <a:cs typeface="Open Sans Light" charset="0"/>
              </a:rPr>
              <a:t>Each </a:t>
            </a:r>
            <a:r>
              <a:rPr lang="en-US" sz="2400" b="1" i="1" dirty="0" err="1">
                <a:latin typeface="Open Sans Light" charset="0"/>
                <a:ea typeface="Open Sans Light" charset="0"/>
                <a:cs typeface="Open Sans Light" charset="0"/>
              </a:rPr>
              <a:t>Climat</a:t>
            </a:r>
            <a:r>
              <a:rPr lang="en-US" sz="2400" i="1" dirty="0">
                <a:latin typeface="Open Sans Light" charset="0"/>
                <a:ea typeface="Open Sans Light" charset="0"/>
                <a:cs typeface="Open Sans Light" charset="0"/>
              </a:rPr>
              <a:t> </a:t>
            </a:r>
            <a:r>
              <a:rPr lang="en-US" sz="2400" dirty="0">
                <a:latin typeface="Open Sans Light" charset="0"/>
                <a:ea typeface="Open Sans Light" charset="0"/>
                <a:cs typeface="Open Sans Light" charset="0"/>
              </a:rPr>
              <a:t>is a vine plot, with its own </a:t>
            </a:r>
            <a:r>
              <a:rPr lang="en-US" sz="2400" dirty="0" smtClean="0">
                <a:latin typeface="Open Sans Light" charset="0"/>
                <a:ea typeface="Open Sans Light" charset="0"/>
                <a:cs typeface="Open Sans Light" charset="0"/>
              </a:rPr>
              <a:t>         microclimate and </a:t>
            </a:r>
            <a:r>
              <a:rPr lang="en-US" sz="2400" dirty="0">
                <a:latin typeface="Open Sans Light" charset="0"/>
                <a:ea typeface="Open Sans Light" charset="0"/>
                <a:cs typeface="Open Sans Light" charset="0"/>
              </a:rPr>
              <a:t>specific geological </a:t>
            </a:r>
            <a:r>
              <a:rPr lang="en-US" sz="2400" dirty="0" smtClean="0">
                <a:latin typeface="Open Sans Light" charset="0"/>
                <a:ea typeface="Open Sans Light" charset="0"/>
                <a:cs typeface="Open Sans Light" charset="0"/>
              </a:rPr>
              <a:t>             conditions</a:t>
            </a:r>
            <a:r>
              <a:rPr lang="en-US" sz="2400" dirty="0">
                <a:latin typeface="Open Sans Light" charset="0"/>
                <a:ea typeface="Open Sans Light" charset="0"/>
                <a:cs typeface="Open Sans Light" charset="0"/>
              </a:rPr>
              <a:t>, which has been </a:t>
            </a:r>
            <a:r>
              <a:rPr lang="en-US" sz="2400" dirty="0" smtClean="0">
                <a:latin typeface="Open Sans Light" charset="0"/>
                <a:ea typeface="Open Sans Light" charset="0"/>
                <a:cs typeface="Open Sans Light" charset="0"/>
              </a:rPr>
              <a:t>carefully  </a:t>
            </a:r>
            <a:r>
              <a:rPr lang="en-US" sz="2400" dirty="0">
                <a:latin typeface="Open Sans Light" charset="0"/>
                <a:ea typeface="Open Sans Light" charset="0"/>
                <a:cs typeface="Open Sans Light" charset="0"/>
              </a:rPr>
              <a:t>marked out and named over the centuries. </a:t>
            </a:r>
            <a:r>
              <a:rPr lang="en-US" sz="2400" dirty="0" smtClean="0">
                <a:latin typeface="Open Sans Light" charset="0"/>
                <a:ea typeface="Open Sans Light" charset="0"/>
                <a:cs typeface="Open Sans Light" charset="0"/>
              </a:rPr>
              <a:t>Each </a:t>
            </a:r>
            <a:r>
              <a:rPr lang="en-US" sz="2400" dirty="0">
                <a:latin typeface="Open Sans Light" charset="0"/>
                <a:ea typeface="Open Sans Light" charset="0"/>
                <a:cs typeface="Open Sans Light" charset="0"/>
              </a:rPr>
              <a:t>of </a:t>
            </a:r>
            <a:r>
              <a:rPr lang="en-US" sz="2400" dirty="0" smtClean="0">
                <a:latin typeface="Open Sans Light" charset="0"/>
                <a:ea typeface="Open Sans Light" charset="0"/>
                <a:cs typeface="Open Sans Light" charset="0"/>
              </a:rPr>
              <a:t>  them </a:t>
            </a:r>
            <a:r>
              <a:rPr lang="en-US" sz="2400" dirty="0">
                <a:latin typeface="Open Sans Light" charset="0"/>
                <a:ea typeface="Open Sans Light" charset="0"/>
                <a:cs typeface="Open Sans Light" charset="0"/>
              </a:rPr>
              <a:t>has its own story, produces wines with a distinct character and taste and keeps its </a:t>
            </a:r>
            <a:r>
              <a:rPr lang="en-US" sz="2400" dirty="0" smtClean="0">
                <a:latin typeface="Open Sans Light" charset="0"/>
                <a:ea typeface="Open Sans Light" charset="0"/>
                <a:cs typeface="Open Sans Light" charset="0"/>
              </a:rPr>
              <a:t> own place </a:t>
            </a:r>
            <a:r>
              <a:rPr lang="en-US" sz="2400" dirty="0">
                <a:latin typeface="Open Sans Light" charset="0"/>
                <a:ea typeface="Open Sans Light" charset="0"/>
                <a:cs typeface="Open Sans Light" charset="0"/>
              </a:rPr>
              <a:t>in the hierarchy of </a:t>
            </a:r>
            <a:r>
              <a:rPr lang="en-US" sz="2400" i="1" dirty="0">
                <a:latin typeface="Open Sans Light" charset="0"/>
                <a:ea typeface="Open Sans Light" charset="0"/>
                <a:cs typeface="Open Sans Light" charset="0"/>
              </a:rPr>
              <a:t>C</a:t>
            </a:r>
            <a:r>
              <a:rPr lang="en-US" sz="2400" i="1" dirty="0" smtClean="0">
                <a:latin typeface="Open Sans Light" charset="0"/>
                <a:ea typeface="Open Sans Light" charset="0"/>
                <a:cs typeface="Open Sans Light" charset="0"/>
              </a:rPr>
              <a:t>rus</a:t>
            </a:r>
            <a:r>
              <a:rPr lang="en-US" sz="2400" i="1" dirty="0" smtClean="0">
                <a:latin typeface="Open Sans Light" charset="0"/>
                <a:ea typeface="Open Sans Light" charset="0"/>
                <a:cs typeface="Open Sans Light" charset="0"/>
              </a:rPr>
              <a:t>.</a:t>
            </a:r>
            <a:endParaRPr kumimoji="0" lang="fr-FR" sz="2400" b="0" i="0" strike="noStrike" cap="none" spc="0" normalizeH="0" baseline="0" dirty="0">
              <a:ln>
                <a:noFill/>
              </a:ln>
              <a:solidFill>
                <a:srgbClr val="000000"/>
              </a:solidFill>
              <a:effectLst/>
              <a:uFillTx/>
              <a:latin typeface="Open Sans Light" charset="0"/>
              <a:ea typeface="Open Sans Light" charset="0"/>
              <a:cs typeface="Open Sans Light" charset="0"/>
              <a:sym typeface="Helvetica Light"/>
            </a:endParaRPr>
          </a:p>
        </p:txBody>
      </p:sp>
      <p:pic>
        <p:nvPicPr>
          <p:cNvPr id="5"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6"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dirty="0">
                <a:solidFill>
                  <a:srgbClr val="000000"/>
                </a:solidFill>
                <a:latin typeface="Open Sans Light" pitchFamily="34" charset="0"/>
                <a:sym typeface="Open Sans" pitchFamily="34" charset="0"/>
              </a:rPr>
              <a:t>Terroir</a:t>
            </a:r>
          </a:p>
        </p:txBody>
      </p:sp>
      <p:sp>
        <p:nvSpPr>
          <p:cNvPr id="7"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dirty="0">
                <a:solidFill>
                  <a:srgbClr val="303546"/>
                </a:solidFill>
                <a:latin typeface="Open Sans Light" pitchFamily="34" charset="0"/>
                <a:sym typeface="Open Sans Light" pitchFamily="34" charset="0"/>
              </a:rPr>
              <a:t>Maison Louis </a:t>
            </a:r>
            <a:r>
              <a:rPr lang="fr-FR" altLang="fr-FR" sz="2300" dirty="0" err="1">
                <a:solidFill>
                  <a:srgbClr val="303546"/>
                </a:solidFill>
                <a:latin typeface="Open Sans Light" pitchFamily="34" charset="0"/>
                <a:sym typeface="Open Sans Light" pitchFamily="34" charset="0"/>
              </a:rPr>
              <a:t>Latour</a:t>
            </a:r>
            <a:r>
              <a:rPr lang="fr-FR" altLang="fr-FR" sz="2300" dirty="0">
                <a:solidFill>
                  <a:srgbClr val="303546"/>
                </a:solidFill>
                <a:latin typeface="Open Sans Light" pitchFamily="34" charset="0"/>
                <a:sym typeface="Open Sans Light" pitchFamily="34" charset="0"/>
              </a:rPr>
              <a:t> – General </a:t>
            </a:r>
            <a:r>
              <a:rPr lang="fr-FR" altLang="fr-FR" sz="2300" dirty="0" err="1">
                <a:solidFill>
                  <a:srgbClr val="303546"/>
                </a:solidFill>
                <a:latin typeface="Open Sans Light" pitchFamily="34" charset="0"/>
                <a:sym typeface="Open Sans Light" pitchFamily="34" charset="0"/>
              </a:rPr>
              <a:t>Presentation</a:t>
            </a:r>
            <a:endParaRPr lang="fr-FR" altLang="fr-FR" sz="2300" dirty="0">
              <a:solidFill>
                <a:srgbClr val="303546"/>
              </a:solidFill>
              <a:latin typeface="Open Sans Light" pitchFamily="34" charset="0"/>
              <a:sym typeface="Open Sans Light" pitchFamily="34" charset="0"/>
            </a:endParaRPr>
          </a:p>
        </p:txBody>
      </p:sp>
      <p:pic>
        <p:nvPicPr>
          <p:cNvPr id="2050" name="Picture 2" descr="X:\Photos divers photographes\2015 08 Serge Chapuis\72DPI\Maison_Louis_Latour_S_Chapuis_2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1327" y="4068335"/>
            <a:ext cx="6626137" cy="441511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16870932" y="9134733"/>
            <a:ext cx="6220418"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50000"/>
              </a:lnSpc>
              <a:spcBef>
                <a:spcPts val="0"/>
              </a:spcBef>
              <a:spcAft>
                <a:spcPts val="0"/>
              </a:spcAft>
              <a:buClrTx/>
              <a:buSzTx/>
              <a:buFontTx/>
              <a:buNone/>
              <a:tabLst/>
            </a:pPr>
            <a:r>
              <a:rPr kumimoji="0" lang="fr-FR" sz="2400" b="0" i="0" u="none" strike="noStrike" cap="none" spc="0" normalizeH="0" baseline="0" dirty="0" smtClean="0">
                <a:ln>
                  <a:noFill/>
                </a:ln>
                <a:solidFill>
                  <a:srgbClr val="000000"/>
                </a:solidFill>
                <a:effectLst/>
                <a:uFillTx/>
                <a:latin typeface="Open Sans Light" charset="0"/>
                <a:ea typeface="Open Sans Light" charset="0"/>
                <a:cs typeface="Open Sans Light" charset="0"/>
                <a:sym typeface="Helvetica Light"/>
              </a:rPr>
              <a:t>Corton </a:t>
            </a:r>
            <a:r>
              <a:rPr kumimoji="0" lang="fr-FR" sz="2400" b="0" i="0" u="none" strike="noStrike" cap="none" spc="0" normalizeH="0" baseline="0" dirty="0" err="1" smtClean="0">
                <a:ln>
                  <a:noFill/>
                </a:ln>
                <a:solidFill>
                  <a:srgbClr val="000000"/>
                </a:solidFill>
                <a:effectLst/>
                <a:uFillTx/>
                <a:latin typeface="Open Sans Light" charset="0"/>
                <a:ea typeface="Open Sans Light" charset="0"/>
                <a:cs typeface="Open Sans Light" charset="0"/>
                <a:sym typeface="Helvetica Light"/>
              </a:rPr>
              <a:t>is</a:t>
            </a:r>
            <a:r>
              <a:rPr kumimoji="0" lang="fr-FR" sz="2400" b="0" i="0" u="none" strike="noStrike" cap="none" spc="0" normalizeH="0" baseline="0" dirty="0" smtClean="0">
                <a:ln>
                  <a:noFill/>
                </a:ln>
                <a:solidFill>
                  <a:srgbClr val="000000"/>
                </a:solidFill>
                <a:effectLst/>
                <a:uFillTx/>
                <a:latin typeface="Open Sans Light" charset="0"/>
                <a:ea typeface="Open Sans Light" charset="0"/>
                <a:cs typeface="Open Sans Light" charset="0"/>
                <a:sym typeface="Helvetica Light"/>
              </a:rPr>
              <a:t> a </a:t>
            </a:r>
            <a:r>
              <a:rPr kumimoji="0" lang="fr-FR" sz="2400" b="0" i="0" u="none" strike="noStrike" cap="none" spc="0" normalizeH="0" baseline="0" dirty="0" err="1" smtClean="0">
                <a:ln>
                  <a:noFill/>
                </a:ln>
                <a:solidFill>
                  <a:srgbClr val="000000"/>
                </a:solidFill>
                <a:effectLst/>
                <a:uFillTx/>
                <a:latin typeface="Open Sans Light" charset="0"/>
                <a:ea typeface="Open Sans Light" charset="0"/>
                <a:cs typeface="Open Sans Light" charset="0"/>
                <a:sym typeface="Helvetica Light"/>
              </a:rPr>
              <a:t>symbol</a:t>
            </a:r>
            <a:r>
              <a:rPr kumimoji="0" lang="fr-FR" sz="2400" b="0" i="0" u="none" strike="noStrike" cap="none" spc="0" normalizeH="0" baseline="0" dirty="0" smtClean="0">
                <a:ln>
                  <a:noFill/>
                </a:ln>
                <a:solidFill>
                  <a:srgbClr val="000000"/>
                </a:solidFill>
                <a:effectLst/>
                <a:uFillTx/>
                <a:latin typeface="Open Sans Light" charset="0"/>
                <a:ea typeface="Open Sans Light" charset="0"/>
                <a:cs typeface="Open Sans Light" charset="0"/>
                <a:sym typeface="Helvetica Light"/>
              </a:rPr>
              <a:t> of the </a:t>
            </a:r>
            <a:r>
              <a:rPr kumimoji="0" lang="fr-FR" sz="2400" b="0" i="0" u="none" strike="noStrike" cap="none" spc="0" normalizeH="0" baseline="0" dirty="0" err="1" smtClean="0">
                <a:ln>
                  <a:noFill/>
                </a:ln>
                <a:solidFill>
                  <a:srgbClr val="000000"/>
                </a:solidFill>
                <a:effectLst/>
                <a:uFillTx/>
                <a:latin typeface="Open Sans Light" charset="0"/>
                <a:ea typeface="Open Sans Light" charset="0"/>
                <a:cs typeface="Open Sans Light" charset="0"/>
                <a:sym typeface="Helvetica Light"/>
              </a:rPr>
              <a:t>Burgundy</a:t>
            </a:r>
            <a:r>
              <a:rPr kumimoji="0" lang="fr-FR" sz="2400" b="0" i="0" u="none" strike="noStrike" cap="none" spc="0" normalizeH="0" baseline="0" dirty="0" smtClean="0">
                <a:ln>
                  <a:noFill/>
                </a:ln>
                <a:solidFill>
                  <a:srgbClr val="000000"/>
                </a:solidFill>
                <a:effectLst/>
                <a:uFillTx/>
                <a:latin typeface="Open Sans Light" charset="0"/>
                <a:ea typeface="Open Sans Light" charset="0"/>
                <a:cs typeface="Open Sans Light" charset="0"/>
                <a:sym typeface="Helvetica Light"/>
              </a:rPr>
              <a:t> « </a:t>
            </a:r>
            <a:r>
              <a:rPr kumimoji="0" lang="fr-FR" sz="2400" b="0" i="0" u="none" strike="noStrike" cap="none" spc="0" normalizeH="0" baseline="0" dirty="0" err="1" smtClean="0">
                <a:ln>
                  <a:noFill/>
                </a:ln>
                <a:solidFill>
                  <a:srgbClr val="000000"/>
                </a:solidFill>
                <a:effectLst/>
                <a:uFillTx/>
                <a:latin typeface="Open Sans Light" charset="0"/>
                <a:ea typeface="Open Sans Light" charset="0"/>
                <a:cs typeface="Open Sans Light" charset="0"/>
                <a:sym typeface="Helvetica Light"/>
              </a:rPr>
              <a:t>hillside</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viticulture » as Clos Vougeot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is</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the symbole  of « Clos viticulture ». The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varied</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topography</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different</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orientations and expositions </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cause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climatics</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diversity</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 on the </a:t>
            </a:r>
            <a:r>
              <a:rPr kumimoji="0" lang="fr-FR" sz="2400" b="0" i="0" u="none" strike="noStrike" cap="none" spc="0" normalizeH="0" dirty="0" err="1" smtClean="0">
                <a:ln>
                  <a:noFill/>
                </a:ln>
                <a:solidFill>
                  <a:srgbClr val="000000"/>
                </a:solidFill>
                <a:effectLst/>
                <a:uFillTx/>
                <a:latin typeface="Open Sans Light" charset="0"/>
                <a:ea typeface="Open Sans Light" charset="0"/>
                <a:cs typeface="Open Sans Light" charset="0"/>
                <a:sym typeface="Helvetica Light"/>
              </a:rPr>
              <a:t>hill</a:t>
            </a:r>
            <a:r>
              <a:rPr kumimoji="0" lang="fr-FR" sz="2400" b="0" i="0" u="none" strike="noStrike" cap="none" spc="0" normalizeH="0" dirty="0" smtClean="0">
                <a:ln>
                  <a:noFill/>
                </a:ln>
                <a:solidFill>
                  <a:srgbClr val="000000"/>
                </a:solidFill>
                <a:effectLst/>
                <a:uFillTx/>
                <a:latin typeface="Open Sans Light" charset="0"/>
                <a:ea typeface="Open Sans Light" charset="0"/>
                <a:cs typeface="Open Sans Light" charset="0"/>
                <a:sym typeface="Helvetica Light"/>
              </a:rPr>
              <a:t>.</a:t>
            </a:r>
            <a:endParaRPr kumimoji="0" lang="fr-FR" sz="2400" b="0" i="0" u="none" strike="noStrike" cap="none" spc="0" normalizeH="0" baseline="0" dirty="0">
              <a:ln>
                <a:noFill/>
              </a:ln>
              <a:solidFill>
                <a:srgbClr val="000000"/>
              </a:solidFill>
              <a:effectLst/>
              <a:uFillTx/>
              <a:latin typeface="Open Sans Light" charset="0"/>
              <a:ea typeface="Open Sans Light" charset="0"/>
              <a:cs typeface="Open Sans Light" charset="0"/>
              <a:sym typeface="Helvetica Light"/>
            </a:endParaRPr>
          </a:p>
        </p:txBody>
      </p:sp>
      <p:pic>
        <p:nvPicPr>
          <p:cNvPr id="1026" name="Picture 2" descr="Résultat de recherche d'images pour &quot;climats de bourgogne unesco&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17" y="2467483"/>
            <a:ext cx="4362450" cy="4362451"/>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8635848" y="2658800"/>
            <a:ext cx="1521157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fr-FR" sz="4400" b="1" dirty="0" smtClean="0">
                <a:solidFill>
                  <a:srgbClr val="000000"/>
                </a:solidFill>
                <a:latin typeface="Open Sans Light" charset="0"/>
                <a:ea typeface="Open Sans Light" charset="0"/>
                <a:cs typeface="Open Sans Light" charset="0"/>
              </a:rPr>
              <a:t>Les Climats du vignoble de Bourgogne</a:t>
            </a:r>
          </a:p>
        </p:txBody>
      </p:sp>
      <p:sp>
        <p:nvSpPr>
          <p:cNvPr id="23" name="ZoneTexte 22"/>
          <p:cNvSpPr txBox="1"/>
          <p:nvPr/>
        </p:nvSpPr>
        <p:spPr>
          <a:xfrm>
            <a:off x="588033" y="7480253"/>
            <a:ext cx="6220418"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fr-FR" sz="3200" b="1" dirty="0" err="1" smtClean="0">
                <a:solidFill>
                  <a:srgbClr val="000000"/>
                </a:solidFill>
                <a:latin typeface="Open Sans Light" charset="0"/>
                <a:ea typeface="Open Sans Light" charset="0"/>
                <a:cs typeface="Open Sans Light" charset="0"/>
              </a:rPr>
              <a:t>What’s</a:t>
            </a:r>
            <a:r>
              <a:rPr lang="fr-FR" sz="3200" b="1" dirty="0" smtClean="0">
                <a:solidFill>
                  <a:srgbClr val="000000"/>
                </a:solidFill>
                <a:latin typeface="Open Sans Light" charset="0"/>
                <a:ea typeface="Open Sans Light" charset="0"/>
                <a:cs typeface="Open Sans Light" charset="0"/>
              </a:rPr>
              <a:t> a « climat »  ?</a:t>
            </a:r>
            <a:endParaRPr kumimoji="0" lang="fr-FR" sz="3200" b="1" i="0" u="none" strike="noStrike" cap="none" spc="0" normalizeH="0" baseline="0" dirty="0">
              <a:ln>
                <a:noFill/>
              </a:ln>
              <a:solidFill>
                <a:srgbClr val="000000"/>
              </a:solidFill>
              <a:effectLst/>
              <a:uFillTx/>
              <a:latin typeface="Open Sans Light" charset="0"/>
              <a:ea typeface="Open Sans Light" charset="0"/>
              <a:cs typeface="Open Sans Light" charset="0"/>
              <a:sym typeface="Helvetica Light"/>
            </a:endParaRPr>
          </a:p>
        </p:txBody>
      </p:sp>
      <p:sp>
        <p:nvSpPr>
          <p:cNvPr id="14" name="ZoneTexte 13"/>
          <p:cNvSpPr txBox="1"/>
          <p:nvPr/>
        </p:nvSpPr>
        <p:spPr>
          <a:xfrm>
            <a:off x="9620250" y="4444522"/>
            <a:ext cx="5815694" cy="7885684"/>
          </a:xfrm>
          <a:custGeom>
            <a:avLst/>
            <a:gdLst>
              <a:gd name="connsiteX0" fmla="*/ 0 w 5354790"/>
              <a:gd name="connsiteY0" fmla="*/ 0 h 6996787"/>
              <a:gd name="connsiteX1" fmla="*/ 5354790 w 5354790"/>
              <a:gd name="connsiteY1" fmla="*/ 0 h 6996787"/>
              <a:gd name="connsiteX2" fmla="*/ 5354790 w 5354790"/>
              <a:gd name="connsiteY2" fmla="*/ 6996787 h 6996787"/>
              <a:gd name="connsiteX3" fmla="*/ 0 w 5354790"/>
              <a:gd name="connsiteY3" fmla="*/ 6996787 h 6996787"/>
              <a:gd name="connsiteX4" fmla="*/ 0 w 5354790"/>
              <a:gd name="connsiteY4" fmla="*/ 0 h 6996787"/>
              <a:gd name="connsiteX0" fmla="*/ 0 w 5507190"/>
              <a:gd name="connsiteY0" fmla="*/ 0 h 6996787"/>
              <a:gd name="connsiteX1" fmla="*/ 5507190 w 5507190"/>
              <a:gd name="connsiteY1" fmla="*/ 43543 h 6996787"/>
              <a:gd name="connsiteX2" fmla="*/ 5354790 w 5507190"/>
              <a:gd name="connsiteY2" fmla="*/ 6996787 h 6996787"/>
              <a:gd name="connsiteX3" fmla="*/ 0 w 5507190"/>
              <a:gd name="connsiteY3" fmla="*/ 6996787 h 6996787"/>
              <a:gd name="connsiteX4" fmla="*/ 0 w 5507190"/>
              <a:gd name="connsiteY4" fmla="*/ 0 h 6996787"/>
              <a:gd name="connsiteX0" fmla="*/ 0 w 7814961"/>
              <a:gd name="connsiteY0" fmla="*/ 609599 h 7606386"/>
              <a:gd name="connsiteX1" fmla="*/ 7814961 w 7814961"/>
              <a:gd name="connsiteY1" fmla="*/ 0 h 7606386"/>
              <a:gd name="connsiteX2" fmla="*/ 5354790 w 7814961"/>
              <a:gd name="connsiteY2" fmla="*/ 7606386 h 7606386"/>
              <a:gd name="connsiteX3" fmla="*/ 0 w 7814961"/>
              <a:gd name="connsiteY3" fmla="*/ 7606386 h 7606386"/>
              <a:gd name="connsiteX4" fmla="*/ 0 w 7814961"/>
              <a:gd name="connsiteY4" fmla="*/ 609599 h 7606386"/>
              <a:gd name="connsiteX0" fmla="*/ 0 w 8032676"/>
              <a:gd name="connsiteY0" fmla="*/ 609599 h 7606386"/>
              <a:gd name="connsiteX1" fmla="*/ 7814961 w 8032676"/>
              <a:gd name="connsiteY1" fmla="*/ 0 h 7606386"/>
              <a:gd name="connsiteX2" fmla="*/ 8032676 w 8032676"/>
              <a:gd name="connsiteY2" fmla="*/ 7606386 h 7606386"/>
              <a:gd name="connsiteX3" fmla="*/ 0 w 8032676"/>
              <a:gd name="connsiteY3" fmla="*/ 7606386 h 7606386"/>
              <a:gd name="connsiteX4" fmla="*/ 0 w 8032676"/>
              <a:gd name="connsiteY4" fmla="*/ 609599 h 7606386"/>
              <a:gd name="connsiteX0" fmla="*/ 0 w 8032676"/>
              <a:gd name="connsiteY0" fmla="*/ 0 h 6996787"/>
              <a:gd name="connsiteX1" fmla="*/ 7902047 w 8032676"/>
              <a:gd name="connsiteY1" fmla="*/ 87086 h 6996787"/>
              <a:gd name="connsiteX2" fmla="*/ 8032676 w 8032676"/>
              <a:gd name="connsiteY2" fmla="*/ 6996787 h 6996787"/>
              <a:gd name="connsiteX3" fmla="*/ 0 w 8032676"/>
              <a:gd name="connsiteY3" fmla="*/ 6996787 h 6996787"/>
              <a:gd name="connsiteX4" fmla="*/ 0 w 8032676"/>
              <a:gd name="connsiteY4" fmla="*/ 0 h 6996787"/>
              <a:gd name="connsiteX0" fmla="*/ 0 w 8032676"/>
              <a:gd name="connsiteY0" fmla="*/ 0 h 6996787"/>
              <a:gd name="connsiteX1" fmla="*/ 8032676 w 8032676"/>
              <a:gd name="connsiteY1" fmla="*/ 108858 h 6996787"/>
              <a:gd name="connsiteX2" fmla="*/ 8032676 w 8032676"/>
              <a:gd name="connsiteY2" fmla="*/ 6996787 h 6996787"/>
              <a:gd name="connsiteX3" fmla="*/ 0 w 8032676"/>
              <a:gd name="connsiteY3" fmla="*/ 6996787 h 6996787"/>
              <a:gd name="connsiteX4" fmla="*/ 0 w 8032676"/>
              <a:gd name="connsiteY4" fmla="*/ 0 h 6996787"/>
              <a:gd name="connsiteX0" fmla="*/ 0 w 8076219"/>
              <a:gd name="connsiteY0" fmla="*/ 21771 h 7018558"/>
              <a:gd name="connsiteX1" fmla="*/ 8076219 w 8076219"/>
              <a:gd name="connsiteY1" fmla="*/ 0 h 7018558"/>
              <a:gd name="connsiteX2" fmla="*/ 8032676 w 8076219"/>
              <a:gd name="connsiteY2" fmla="*/ 7018558 h 7018558"/>
              <a:gd name="connsiteX3" fmla="*/ 0 w 8076219"/>
              <a:gd name="connsiteY3" fmla="*/ 7018558 h 7018558"/>
              <a:gd name="connsiteX4" fmla="*/ 0 w 8076219"/>
              <a:gd name="connsiteY4" fmla="*/ 21771 h 701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6219" h="7018558">
                <a:moveTo>
                  <a:pt x="0" y="21771"/>
                </a:moveTo>
                <a:lnTo>
                  <a:pt x="8076219" y="0"/>
                </a:lnTo>
                <a:lnTo>
                  <a:pt x="8032676" y="7018558"/>
                </a:lnTo>
                <a:lnTo>
                  <a:pt x="0" y="7018558"/>
                </a:lnTo>
                <a:lnTo>
                  <a:pt x="0" y="21771"/>
                </a:lnTo>
                <a:close/>
              </a:path>
            </a:pathLst>
          </a:cu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algn="ctr" fontAlgn="auto" latinLnBrk="1" hangingPunct="0">
              <a:spcBef>
                <a:spcPts val="0"/>
              </a:spcBef>
              <a:spcAft>
                <a:spcPts val="0"/>
              </a:spcAft>
              <a:buClr>
                <a:srgbClr val="9EA20E"/>
              </a:buClr>
            </a:pPr>
            <a:r>
              <a:rPr lang="fr-FR" sz="2400" kern="0" dirty="0">
                <a:solidFill>
                  <a:srgbClr val="000000"/>
                </a:solidFill>
                <a:latin typeface="Open Sans Light" charset="0"/>
                <a:ea typeface="Open Sans Light" charset="0"/>
                <a:cs typeface="Open Sans Light" charset="0"/>
              </a:rPr>
              <a:t>Unesco  World </a:t>
            </a:r>
            <a:r>
              <a:rPr lang="fr-FR" sz="2400" kern="0" dirty="0" err="1" smtClean="0">
                <a:solidFill>
                  <a:srgbClr val="000000"/>
                </a:solidFill>
                <a:latin typeface="Open Sans Light" charset="0"/>
                <a:ea typeface="Open Sans Light" charset="0"/>
                <a:cs typeface="Open Sans Light" charset="0"/>
              </a:rPr>
              <a:t>Heritage</a:t>
            </a:r>
            <a:r>
              <a:rPr lang="fr-FR" sz="2400" kern="0" dirty="0">
                <a:solidFill>
                  <a:srgbClr val="000000"/>
                </a:solidFill>
                <a:latin typeface="Open Sans Light" charset="0"/>
                <a:ea typeface="Open Sans Light" charset="0"/>
                <a:cs typeface="Open Sans Light" charset="0"/>
              </a:rPr>
              <a:t> </a:t>
            </a:r>
            <a:r>
              <a:rPr lang="fr-FR" sz="2400" kern="0" dirty="0" smtClean="0">
                <a:solidFill>
                  <a:srgbClr val="000000"/>
                </a:solidFill>
                <a:latin typeface="Open Sans Light" charset="0"/>
                <a:ea typeface="Open Sans Light" charset="0"/>
                <a:cs typeface="Open Sans Light" charset="0"/>
              </a:rPr>
              <a:t>site</a:t>
            </a:r>
            <a:r>
              <a:rPr lang="fr-FR" sz="2400" kern="0" dirty="0">
                <a:solidFill>
                  <a:srgbClr val="000000"/>
                </a:solidFill>
                <a:latin typeface="Open Sans Light" charset="0"/>
                <a:ea typeface="Open Sans Light" charset="0"/>
                <a:cs typeface="Open Sans Light" charset="0"/>
              </a:rPr>
              <a:t>: </a:t>
            </a:r>
            <a:r>
              <a:rPr lang="fr-FR" sz="2400" kern="0" dirty="0" err="1" smtClean="0">
                <a:solidFill>
                  <a:srgbClr val="000000"/>
                </a:solidFill>
                <a:latin typeface="Open Sans Light" charset="0"/>
                <a:ea typeface="Open Sans Light" charset="0"/>
                <a:cs typeface="Open Sans Light" charset="0"/>
              </a:rPr>
              <a:t>since</a:t>
            </a:r>
            <a:r>
              <a:rPr lang="fr-FR" sz="2400" kern="0" dirty="0" smtClean="0">
                <a:solidFill>
                  <a:srgbClr val="000000"/>
                </a:solidFill>
                <a:latin typeface="Open Sans Light" charset="0"/>
                <a:ea typeface="Open Sans Light" charset="0"/>
                <a:cs typeface="Open Sans Light" charset="0"/>
              </a:rPr>
              <a:t>             </a:t>
            </a:r>
            <a:r>
              <a:rPr lang="fr-FR" sz="2400" b="1" kern="0" dirty="0" smtClean="0">
                <a:solidFill>
                  <a:srgbClr val="9EA20E"/>
                </a:solidFill>
                <a:latin typeface="Open Sans Light" charset="0"/>
                <a:ea typeface="Open Sans Light" charset="0"/>
                <a:cs typeface="Open Sans Light" charset="0"/>
              </a:rPr>
              <a:t>July 2015</a:t>
            </a:r>
            <a:r>
              <a:rPr lang="fr-FR" sz="2400" kern="0" dirty="0" smtClean="0">
                <a:solidFill>
                  <a:srgbClr val="000000"/>
                </a:solidFill>
                <a:latin typeface="Open Sans Light" charset="0"/>
                <a:ea typeface="Open Sans Light" charset="0"/>
                <a:cs typeface="Open Sans Light" charset="0"/>
              </a:rPr>
              <a:t>.</a:t>
            </a:r>
          </a:p>
          <a:p>
            <a:pPr algn="ctr" fontAlgn="auto" latinLnBrk="1" hangingPunct="0">
              <a:spcBef>
                <a:spcPts val="0"/>
              </a:spcBef>
              <a:spcAft>
                <a:spcPts val="0"/>
              </a:spcAft>
              <a:buClr>
                <a:srgbClr val="9EA20E"/>
              </a:buClr>
            </a:pPr>
            <a:endParaRPr lang="fr-FR" sz="2400" kern="0" dirty="0" smtClean="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fr-FR" sz="2400" kern="0" dirty="0" smtClean="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fr-FR" sz="2400" kern="0" dirty="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r>
              <a:rPr lang="fr-FR" sz="2400" kern="0" dirty="0" smtClean="0">
                <a:solidFill>
                  <a:srgbClr val="000000"/>
                </a:solidFill>
                <a:latin typeface="Open Sans Light" charset="0"/>
                <a:ea typeface="Open Sans Light" charset="0"/>
                <a:cs typeface="Open Sans Light" charset="0"/>
              </a:rPr>
              <a:t>An </a:t>
            </a:r>
            <a:r>
              <a:rPr lang="fr-FR" sz="2400" kern="0" dirty="0">
                <a:solidFill>
                  <a:srgbClr val="000000"/>
                </a:solidFill>
                <a:latin typeface="Open Sans Light" charset="0"/>
                <a:ea typeface="Open Sans Light" charset="0"/>
                <a:cs typeface="Open Sans Light" charset="0"/>
              </a:rPr>
              <a:t>important </a:t>
            </a:r>
            <a:r>
              <a:rPr lang="fr-FR" sz="2400" kern="0" smtClean="0">
                <a:solidFill>
                  <a:srgbClr val="000000"/>
                </a:solidFill>
                <a:latin typeface="Open Sans Light" charset="0"/>
                <a:ea typeface="Open Sans Light" charset="0"/>
                <a:cs typeface="Open Sans Light" charset="0"/>
              </a:rPr>
              <a:t>guarantee</a:t>
            </a:r>
            <a:r>
              <a:rPr lang="fr-FR" sz="2400" kern="0" dirty="0" smtClean="0">
                <a:solidFill>
                  <a:srgbClr val="000000"/>
                </a:solidFill>
                <a:latin typeface="Open Sans Light" charset="0"/>
                <a:ea typeface="Open Sans Light" charset="0"/>
                <a:cs typeface="Open Sans Light" charset="0"/>
              </a:rPr>
              <a:t> </a:t>
            </a:r>
            <a:r>
              <a:rPr lang="fr-FR" sz="2400" kern="0" dirty="0">
                <a:solidFill>
                  <a:srgbClr val="000000"/>
                </a:solidFill>
                <a:latin typeface="Open Sans Light" charset="0"/>
                <a:ea typeface="Open Sans Light" charset="0"/>
                <a:cs typeface="Open Sans Light" charset="0"/>
              </a:rPr>
              <a:t>for </a:t>
            </a:r>
            <a:r>
              <a:rPr lang="fr-FR" sz="2400" kern="0" dirty="0" smtClean="0">
                <a:solidFill>
                  <a:srgbClr val="000000"/>
                </a:solidFill>
                <a:latin typeface="Open Sans Light" charset="0"/>
                <a:ea typeface="Open Sans Light" charset="0"/>
                <a:cs typeface="Open Sans Light" charset="0"/>
              </a:rPr>
              <a:t>the                 </a:t>
            </a:r>
            <a:r>
              <a:rPr lang="fr-FR" sz="2400" b="1" kern="0" dirty="0" err="1" smtClean="0">
                <a:solidFill>
                  <a:srgbClr val="9EA20E"/>
                </a:solidFill>
                <a:latin typeface="Open Sans Light" charset="0"/>
                <a:ea typeface="Open Sans Light" charset="0"/>
                <a:cs typeface="Open Sans Light" charset="0"/>
              </a:rPr>
              <a:t>sustainability</a:t>
            </a:r>
            <a:r>
              <a:rPr lang="fr-FR" sz="2400" b="1" kern="0" dirty="0" smtClean="0">
                <a:solidFill>
                  <a:srgbClr val="9EA20E"/>
                </a:solidFill>
                <a:latin typeface="Open Sans Light" charset="0"/>
                <a:ea typeface="Open Sans Light" charset="0"/>
                <a:cs typeface="Open Sans Light" charset="0"/>
              </a:rPr>
              <a:t> </a:t>
            </a:r>
            <a:r>
              <a:rPr lang="fr-FR" sz="2400" b="1" kern="0" dirty="0">
                <a:solidFill>
                  <a:srgbClr val="9EA20E"/>
                </a:solidFill>
                <a:latin typeface="Open Sans Light" charset="0"/>
                <a:ea typeface="Open Sans Light" charset="0"/>
                <a:cs typeface="Open Sans Light" charset="0"/>
              </a:rPr>
              <a:t>of the </a:t>
            </a:r>
            <a:r>
              <a:rPr lang="fr-FR" sz="2400" b="1" kern="0" dirty="0" err="1" smtClean="0">
                <a:solidFill>
                  <a:srgbClr val="9EA20E"/>
                </a:solidFill>
                <a:latin typeface="Open Sans Light" charset="0"/>
                <a:ea typeface="Open Sans Light" charset="0"/>
                <a:cs typeface="Open Sans Light" charset="0"/>
              </a:rPr>
              <a:t>ecosystem</a:t>
            </a:r>
            <a:r>
              <a:rPr lang="fr-FR" sz="2400" kern="0" dirty="0" smtClean="0">
                <a:solidFill>
                  <a:srgbClr val="000000"/>
                </a:solidFill>
                <a:latin typeface="Open Sans Light" charset="0"/>
                <a:ea typeface="Open Sans Light" charset="0"/>
                <a:cs typeface="Open Sans Light" charset="0"/>
              </a:rPr>
              <a:t>.</a:t>
            </a:r>
          </a:p>
          <a:p>
            <a:pPr algn="ctr" fontAlgn="auto" latinLnBrk="1" hangingPunct="0">
              <a:spcBef>
                <a:spcPts val="0"/>
              </a:spcBef>
              <a:spcAft>
                <a:spcPts val="0"/>
              </a:spcAft>
              <a:buClr>
                <a:srgbClr val="9EA20E"/>
              </a:buClr>
            </a:pPr>
            <a:endParaRPr lang="fr-FR" sz="2400" kern="0" dirty="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fr-FR" sz="2400" kern="0" dirty="0" smtClean="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fr-FR" sz="2400" kern="0" dirty="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r>
              <a:rPr lang="fr-FR" sz="2400" kern="0" dirty="0" smtClean="0">
                <a:solidFill>
                  <a:srgbClr val="000000"/>
                </a:solidFill>
                <a:latin typeface="Open Sans Light" charset="0"/>
                <a:ea typeface="Open Sans Light" charset="0"/>
                <a:cs typeface="Open Sans Light" charset="0"/>
              </a:rPr>
              <a:t>An </a:t>
            </a:r>
            <a:r>
              <a:rPr lang="fr-FR" sz="2400" kern="0" dirty="0">
                <a:solidFill>
                  <a:srgbClr val="000000"/>
                </a:solidFill>
                <a:latin typeface="Open Sans Light" charset="0"/>
                <a:ea typeface="Open Sans Light" charset="0"/>
                <a:cs typeface="Open Sans Light" charset="0"/>
              </a:rPr>
              <a:t>important </a:t>
            </a:r>
            <a:r>
              <a:rPr lang="fr-FR" sz="2400" kern="0" dirty="0" err="1">
                <a:solidFill>
                  <a:srgbClr val="000000"/>
                </a:solidFill>
                <a:latin typeface="Open Sans Light" charset="0"/>
                <a:ea typeface="Open Sans Light" charset="0"/>
                <a:cs typeface="Open Sans Light" charset="0"/>
              </a:rPr>
              <a:t>landmark</a:t>
            </a:r>
            <a:r>
              <a:rPr lang="fr-FR" sz="2400" kern="0" dirty="0">
                <a:solidFill>
                  <a:srgbClr val="000000"/>
                </a:solidFill>
                <a:latin typeface="Open Sans Light" charset="0"/>
                <a:ea typeface="Open Sans Light" charset="0"/>
                <a:cs typeface="Open Sans Light" charset="0"/>
              </a:rPr>
              <a:t> </a:t>
            </a:r>
            <a:r>
              <a:rPr lang="fr-FR" sz="2400" kern="0" dirty="0" smtClean="0">
                <a:solidFill>
                  <a:srgbClr val="000000"/>
                </a:solidFill>
                <a:latin typeface="Open Sans Light" charset="0"/>
                <a:ea typeface="Open Sans Light" charset="0"/>
                <a:cs typeface="Open Sans Light" charset="0"/>
              </a:rPr>
              <a:t>for </a:t>
            </a:r>
            <a:r>
              <a:rPr lang="fr-FR" sz="2400" kern="0" dirty="0" err="1" smtClean="0">
                <a:solidFill>
                  <a:srgbClr val="000000"/>
                </a:solidFill>
                <a:latin typeface="Open Sans Light" charset="0"/>
                <a:ea typeface="Open Sans Light" charset="0"/>
                <a:cs typeface="Open Sans Light" charset="0"/>
              </a:rPr>
              <a:t>generations</a:t>
            </a:r>
            <a:r>
              <a:rPr lang="fr-FR" sz="2400" kern="0" dirty="0" smtClean="0">
                <a:solidFill>
                  <a:srgbClr val="000000"/>
                </a:solidFill>
                <a:latin typeface="Open Sans Light" charset="0"/>
                <a:ea typeface="Open Sans Light" charset="0"/>
                <a:cs typeface="Open Sans Light" charset="0"/>
              </a:rPr>
              <a:t> </a:t>
            </a:r>
            <a:r>
              <a:rPr lang="fr-FR" sz="2400" kern="0" dirty="0">
                <a:solidFill>
                  <a:srgbClr val="000000"/>
                </a:solidFill>
                <a:latin typeface="Open Sans Light" charset="0"/>
                <a:ea typeface="Open Sans Light" charset="0"/>
                <a:cs typeface="Open Sans Light" charset="0"/>
              </a:rPr>
              <a:t>to </a:t>
            </a:r>
            <a:r>
              <a:rPr lang="fr-FR" sz="2400" kern="0" dirty="0" smtClean="0">
                <a:solidFill>
                  <a:srgbClr val="000000"/>
                </a:solidFill>
                <a:latin typeface="Open Sans Light" charset="0"/>
                <a:ea typeface="Open Sans Light" charset="0"/>
                <a:cs typeface="Open Sans Light" charset="0"/>
              </a:rPr>
              <a:t>come </a:t>
            </a:r>
            <a:r>
              <a:rPr lang="fr-FR" sz="2400" kern="0" dirty="0" err="1">
                <a:solidFill>
                  <a:srgbClr val="000000"/>
                </a:solidFill>
                <a:latin typeface="Open Sans Light" charset="0"/>
                <a:ea typeface="Open Sans Light" charset="0"/>
                <a:cs typeface="Open Sans Light" charset="0"/>
              </a:rPr>
              <a:t>with</a:t>
            </a:r>
            <a:r>
              <a:rPr lang="fr-FR" sz="2400" kern="0" dirty="0">
                <a:solidFill>
                  <a:srgbClr val="000000"/>
                </a:solidFill>
                <a:latin typeface="Open Sans Light" charset="0"/>
                <a:ea typeface="Open Sans Light" charset="0"/>
                <a:cs typeface="Open Sans Light" charset="0"/>
              </a:rPr>
              <a:t> a </a:t>
            </a:r>
            <a:r>
              <a:rPr lang="fr-FR" sz="2400" kern="0" dirty="0" smtClean="0">
                <a:solidFill>
                  <a:srgbClr val="000000"/>
                </a:solidFill>
                <a:latin typeface="Open Sans Light" charset="0"/>
                <a:ea typeface="Open Sans Light" charset="0"/>
                <a:cs typeface="Open Sans Light" charset="0"/>
              </a:rPr>
              <a:t>total </a:t>
            </a:r>
            <a:r>
              <a:rPr lang="fr-FR" sz="2400" kern="0" dirty="0">
                <a:solidFill>
                  <a:srgbClr val="000000"/>
                </a:solidFill>
                <a:latin typeface="Open Sans Light" charset="0"/>
                <a:ea typeface="Open Sans Light" charset="0"/>
                <a:cs typeface="Open Sans Light" charset="0"/>
              </a:rPr>
              <a:t>of </a:t>
            </a:r>
            <a:r>
              <a:rPr lang="fr-FR" sz="2400" b="1" kern="0" dirty="0">
                <a:solidFill>
                  <a:srgbClr val="9EA20E"/>
                </a:solidFill>
                <a:latin typeface="Open Sans Light" charset="0"/>
                <a:ea typeface="Open Sans Light" charset="0"/>
                <a:cs typeface="Open Sans Light" charset="0"/>
              </a:rPr>
              <a:t>1247</a:t>
            </a:r>
            <a:r>
              <a:rPr lang="fr-FR" sz="2400" kern="0" dirty="0">
                <a:solidFill>
                  <a:srgbClr val="9EA20E"/>
                </a:solidFill>
                <a:latin typeface="Open Sans Light" charset="0"/>
                <a:ea typeface="Open Sans Light" charset="0"/>
                <a:cs typeface="Open Sans Light" charset="0"/>
              </a:rPr>
              <a:t> </a:t>
            </a:r>
            <a:r>
              <a:rPr lang="fr-FR" sz="2400" kern="0" dirty="0" err="1">
                <a:solidFill>
                  <a:srgbClr val="000000"/>
                </a:solidFill>
                <a:latin typeface="Open Sans Light" charset="0"/>
                <a:ea typeface="Open Sans Light" charset="0"/>
                <a:cs typeface="Open Sans Light" charset="0"/>
              </a:rPr>
              <a:t>named</a:t>
            </a:r>
            <a:r>
              <a:rPr lang="fr-FR" sz="2400" kern="0" dirty="0">
                <a:solidFill>
                  <a:srgbClr val="000000"/>
                </a:solidFill>
                <a:latin typeface="Open Sans Light" charset="0"/>
                <a:ea typeface="Open Sans Light" charset="0"/>
                <a:cs typeface="Open Sans Light" charset="0"/>
              </a:rPr>
              <a:t> </a:t>
            </a:r>
            <a:r>
              <a:rPr lang="fr-FR" sz="2400" kern="0" dirty="0" smtClean="0">
                <a:solidFill>
                  <a:srgbClr val="000000"/>
                </a:solidFill>
                <a:latin typeface="Open Sans Light" charset="0"/>
                <a:ea typeface="Open Sans Light" charset="0"/>
                <a:cs typeface="Open Sans Light" charset="0"/>
              </a:rPr>
              <a:t>                     Bourgogne </a:t>
            </a:r>
            <a:r>
              <a:rPr lang="fr-FR" sz="2400" kern="0" dirty="0" err="1" smtClean="0">
                <a:solidFill>
                  <a:srgbClr val="000000"/>
                </a:solidFill>
                <a:latin typeface="Open Sans Light" charset="0"/>
                <a:ea typeface="Open Sans Light" charset="0"/>
                <a:cs typeface="Open Sans Light" charset="0"/>
              </a:rPr>
              <a:t>vineyards</a:t>
            </a:r>
            <a:r>
              <a:rPr lang="fr-FR" sz="2400" kern="0" dirty="0" smtClean="0">
                <a:solidFill>
                  <a:srgbClr val="000000"/>
                </a:solidFill>
                <a:latin typeface="Open Sans Light" charset="0"/>
                <a:ea typeface="Open Sans Light" charset="0"/>
                <a:cs typeface="Open Sans Light" charset="0"/>
              </a:rPr>
              <a:t> </a:t>
            </a:r>
            <a:r>
              <a:rPr lang="en-US" sz="2400" kern="0" dirty="0">
                <a:solidFill>
                  <a:srgbClr val="000000"/>
                </a:solidFill>
                <a:latin typeface="Open Sans Light" charset="0"/>
                <a:ea typeface="Open Sans Light" charset="0"/>
                <a:cs typeface="Open Sans Light" charset="0"/>
              </a:rPr>
              <a:t>known as the </a:t>
            </a:r>
            <a:r>
              <a:rPr lang="en-US" sz="2400" kern="0" dirty="0" smtClean="0">
                <a:solidFill>
                  <a:srgbClr val="000000"/>
                </a:solidFill>
                <a:latin typeface="Open Sans Light" charset="0"/>
                <a:ea typeface="Open Sans Light" charset="0"/>
                <a:cs typeface="Open Sans Light" charset="0"/>
              </a:rPr>
              <a:t>          “</a:t>
            </a:r>
            <a:r>
              <a:rPr lang="en-US" sz="2400" kern="0" dirty="0" err="1">
                <a:solidFill>
                  <a:srgbClr val="000000"/>
                </a:solidFill>
                <a:latin typeface="Open Sans Light" charset="0"/>
                <a:ea typeface="Open Sans Light" charset="0"/>
                <a:cs typeface="Open Sans Light" charset="0"/>
              </a:rPr>
              <a:t>Climats</a:t>
            </a:r>
            <a:r>
              <a:rPr lang="en-US" sz="2400" kern="0" dirty="0">
                <a:solidFill>
                  <a:srgbClr val="000000"/>
                </a:solidFill>
                <a:latin typeface="Open Sans Light" charset="0"/>
                <a:ea typeface="Open Sans Light" charset="0"/>
                <a:cs typeface="Open Sans Light" charset="0"/>
              </a:rPr>
              <a:t> </a:t>
            </a:r>
            <a:r>
              <a:rPr lang="en-US" sz="2400" kern="0" dirty="0" smtClean="0">
                <a:solidFill>
                  <a:srgbClr val="000000"/>
                </a:solidFill>
                <a:latin typeface="Open Sans Light" charset="0"/>
                <a:ea typeface="Open Sans Light" charset="0"/>
                <a:cs typeface="Open Sans Light" charset="0"/>
              </a:rPr>
              <a:t>de </a:t>
            </a:r>
            <a:r>
              <a:rPr lang="en-US" sz="2400" kern="0" dirty="0">
                <a:solidFill>
                  <a:srgbClr val="000000"/>
                </a:solidFill>
                <a:latin typeface="Open Sans Light" charset="0"/>
                <a:ea typeface="Open Sans Light" charset="0"/>
                <a:cs typeface="Open Sans Light" charset="0"/>
              </a:rPr>
              <a:t>Bourgogne</a:t>
            </a:r>
            <a:r>
              <a:rPr lang="en-US" sz="2400" kern="0" dirty="0" smtClean="0">
                <a:solidFill>
                  <a:srgbClr val="000000"/>
                </a:solidFill>
                <a:latin typeface="Open Sans Light" charset="0"/>
                <a:ea typeface="Open Sans Light" charset="0"/>
                <a:cs typeface="Open Sans Light" charset="0"/>
              </a:rPr>
              <a:t>”.</a:t>
            </a:r>
          </a:p>
          <a:p>
            <a:pPr algn="ctr" fontAlgn="auto" latinLnBrk="1" hangingPunct="0">
              <a:spcBef>
                <a:spcPts val="0"/>
              </a:spcBef>
              <a:spcAft>
                <a:spcPts val="0"/>
              </a:spcAft>
              <a:buClr>
                <a:srgbClr val="9EA20E"/>
              </a:buClr>
            </a:pPr>
            <a:endParaRPr lang="en-US" sz="2400" kern="0" dirty="0" smtClean="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en-US" sz="2400" kern="0" dirty="0" smtClean="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endParaRPr lang="en-US" sz="2400" b="1" kern="0" dirty="0">
              <a:solidFill>
                <a:srgbClr val="000000"/>
              </a:solidFill>
              <a:latin typeface="Open Sans Light" charset="0"/>
              <a:ea typeface="Open Sans Light" charset="0"/>
              <a:cs typeface="Open Sans Light" charset="0"/>
            </a:endParaRPr>
          </a:p>
          <a:p>
            <a:pPr algn="ctr" fontAlgn="auto" latinLnBrk="1" hangingPunct="0">
              <a:spcBef>
                <a:spcPts val="0"/>
              </a:spcBef>
              <a:spcAft>
                <a:spcPts val="0"/>
              </a:spcAft>
              <a:buClr>
                <a:srgbClr val="9EA20E"/>
              </a:buClr>
            </a:pPr>
            <a:r>
              <a:rPr lang="fr-FR" sz="2400" b="1" kern="0" dirty="0" smtClean="0">
                <a:solidFill>
                  <a:srgbClr val="9EA20E"/>
                </a:solidFill>
                <a:latin typeface="Open Sans Light" charset="0"/>
                <a:ea typeface="Open Sans Light" charset="0"/>
                <a:cs typeface="Open Sans Light" charset="0"/>
              </a:rPr>
              <a:t>The </a:t>
            </a:r>
            <a:r>
              <a:rPr lang="fr-FR" sz="2400" b="1" kern="0" dirty="0" err="1">
                <a:solidFill>
                  <a:srgbClr val="9EA20E"/>
                </a:solidFill>
                <a:latin typeface="Open Sans Light" charset="0"/>
                <a:ea typeface="Open Sans Light" charset="0"/>
                <a:cs typeface="Open Sans Light" charset="0"/>
              </a:rPr>
              <a:t>hill</a:t>
            </a:r>
            <a:r>
              <a:rPr lang="fr-FR" sz="2400" b="1" kern="0" dirty="0">
                <a:solidFill>
                  <a:srgbClr val="9EA20E"/>
                </a:solidFill>
                <a:latin typeface="Open Sans Light" charset="0"/>
                <a:ea typeface="Open Sans Light" charset="0"/>
                <a:cs typeface="Open Sans Light" charset="0"/>
              </a:rPr>
              <a:t> of Corton</a:t>
            </a:r>
            <a:r>
              <a:rPr lang="fr-FR" sz="2400" kern="0" dirty="0">
                <a:solidFill>
                  <a:srgbClr val="000000"/>
                </a:solidFill>
                <a:latin typeface="Open Sans Light" charset="0"/>
                <a:ea typeface="Open Sans Light" charset="0"/>
                <a:cs typeface="Open Sans Light" charset="0"/>
              </a:rPr>
              <a:t>: one of the </a:t>
            </a:r>
            <a:r>
              <a:rPr lang="fr-FR" sz="2400" kern="0" dirty="0" smtClean="0">
                <a:solidFill>
                  <a:srgbClr val="000000"/>
                </a:solidFill>
                <a:latin typeface="Open Sans Light" charset="0"/>
                <a:ea typeface="Open Sans Light" charset="0"/>
                <a:cs typeface="Open Sans Light" charset="0"/>
              </a:rPr>
              <a:t>four              </a:t>
            </a:r>
            <a:r>
              <a:rPr lang="en-US" sz="2400" kern="0" dirty="0" smtClean="0">
                <a:solidFill>
                  <a:srgbClr val="000000"/>
                </a:solidFill>
                <a:latin typeface="Open Sans Light" charset="0"/>
                <a:ea typeface="Open Sans Light" charset="0"/>
                <a:cs typeface="Open Sans Light" charset="0"/>
              </a:rPr>
              <a:t>“outstanding </a:t>
            </a:r>
            <a:r>
              <a:rPr lang="en-US" sz="2400" kern="0" dirty="0">
                <a:solidFill>
                  <a:srgbClr val="000000"/>
                </a:solidFill>
                <a:latin typeface="Open Sans Light" charset="0"/>
                <a:ea typeface="Open Sans Light" charset="0"/>
                <a:cs typeface="Open Sans Light" charset="0"/>
              </a:rPr>
              <a:t>landscapes”</a:t>
            </a:r>
            <a:r>
              <a:rPr lang="fr-FR" sz="2400" kern="0" dirty="0">
                <a:solidFill>
                  <a:srgbClr val="000000"/>
                </a:solidFill>
                <a:latin typeface="Open Sans Light" charset="0"/>
                <a:ea typeface="Open Sans Light" charset="0"/>
                <a:cs typeface="Open Sans Light" charset="0"/>
              </a:rPr>
              <a:t> for the </a:t>
            </a:r>
            <a:r>
              <a:rPr lang="fr-FR" sz="2400" kern="0" dirty="0" smtClean="0">
                <a:solidFill>
                  <a:srgbClr val="000000"/>
                </a:solidFill>
                <a:latin typeface="Open Sans Light" charset="0"/>
                <a:ea typeface="Open Sans Light" charset="0"/>
                <a:cs typeface="Open Sans Light" charset="0"/>
              </a:rPr>
              <a:t>UNESCO recognition.</a:t>
            </a:r>
            <a:endParaRPr lang="fr-FR" sz="2400" kern="0" dirty="0">
              <a:solidFill>
                <a:srgbClr val="000000"/>
              </a:solidFill>
              <a:latin typeface="Open Sans Light" charset="0"/>
              <a:ea typeface="Open Sans Light" charset="0"/>
              <a:cs typeface="Open Sans Light" charset="0"/>
            </a:endParaRPr>
          </a:p>
          <a:p>
            <a:pPr marL="685800" marR="0" indent="-685800" algn="ctr" defTabSz="825500" rtl="0" fontAlgn="auto" latinLnBrk="1" hangingPunct="0">
              <a:spcBef>
                <a:spcPts val="0"/>
              </a:spcBef>
              <a:spcAft>
                <a:spcPts val="0"/>
              </a:spcAft>
              <a:buClrTx/>
              <a:buSzTx/>
              <a:buFont typeface="Courier New" pitchFamily="49" charset="0"/>
              <a:buChar char="o"/>
              <a:tabLst/>
            </a:pPr>
            <a:endParaRPr lang="fr-FR" sz="2400" kern="0" dirty="0">
              <a:latin typeface="Open Sans Light" charset="0"/>
              <a:ea typeface="Open Sans Light" charset="0"/>
              <a:cs typeface="Open Sans Light" charset="0"/>
            </a:endParaRPr>
          </a:p>
          <a:p>
            <a:pPr marR="0" algn="ctr" defTabSz="825500" rtl="0" fontAlgn="auto" latinLnBrk="1" hangingPunct="0">
              <a:spcBef>
                <a:spcPts val="0"/>
              </a:spcBef>
              <a:spcAft>
                <a:spcPts val="0"/>
              </a:spcAft>
              <a:buClrTx/>
              <a:buSzTx/>
              <a:tabLst/>
            </a:pPr>
            <a:endParaRPr lang="fr-FR" sz="2400" kern="0" dirty="0">
              <a:latin typeface="Open Sans Light" charset="0"/>
              <a:ea typeface="Open Sans Light" charset="0"/>
              <a:cs typeface="Open Sans Light" charset="0"/>
            </a:endParaRPr>
          </a:p>
        </p:txBody>
      </p:sp>
      <p:cxnSp>
        <p:nvCxnSpPr>
          <p:cNvPr id="26" name="Connecteur droit 25"/>
          <p:cNvCxnSpPr/>
          <p:nvPr/>
        </p:nvCxnSpPr>
        <p:spPr>
          <a:xfrm>
            <a:off x="8396362" y="4245429"/>
            <a:ext cx="0" cy="8727621"/>
          </a:xfrm>
          <a:prstGeom prst="line">
            <a:avLst/>
          </a:prstGeom>
          <a:noFill/>
          <a:ln w="25400" cap="flat">
            <a:solidFill>
              <a:srgbClr val="9EA20E"/>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5361697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Terroir</a:t>
            </a:r>
          </a:p>
        </p:txBody>
      </p:sp>
      <p:pic>
        <p:nvPicPr>
          <p:cNvPr id="10243" name="se7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0244" name="Shape 759"/>
          <p:cNvSpPr>
            <a:spLocks noGrp="1"/>
          </p:cNvSpPr>
          <p:nvPr>
            <p:ph type="sldNum" sz="quarter" idx="10"/>
          </p:nvPr>
        </p:nvSpPr>
        <p:spPr>
          <a:xfrm>
            <a:off x="23710900" y="13239750"/>
            <a:ext cx="346075" cy="381000"/>
          </a:xfrm>
          <a:noFill/>
        </p:spPr>
        <p:txBody>
          <a:bodyPr/>
          <a:lstStyle/>
          <a:p>
            <a:fld id="{4362C9AB-92DE-4ED8-AF1B-7728B81FFFA5}" type="slidenum">
              <a:rPr lang="fr-FR" altLang="fr-FR" sz="1600" smtClean="0"/>
              <a:pPr/>
              <a:t>8</a:t>
            </a:fld>
            <a:endParaRPr lang="fr-FR" altLang="fr-FR" sz="1600"/>
          </a:p>
        </p:txBody>
      </p:sp>
      <p:pic>
        <p:nvPicPr>
          <p:cNvPr id="10245" name="Image 29" descr="Corton Perrieres.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719388" y="2890838"/>
            <a:ext cx="8231188" cy="10290175"/>
          </a:xfrm>
          <a:prstGeom prst="rect">
            <a:avLst/>
          </a:prstGeom>
          <a:noFill/>
          <a:ln w="9525">
            <a:noFill/>
            <a:miter lim="800000"/>
            <a:headEnd/>
            <a:tailEnd/>
          </a:ln>
        </p:spPr>
      </p:pic>
      <p:sp>
        <p:nvSpPr>
          <p:cNvPr id="10246" name="Shape 302"/>
          <p:cNvSpPr>
            <a:spLocks noChangeArrowheads="1"/>
          </p:cNvSpPr>
          <p:nvPr/>
        </p:nvSpPr>
        <p:spPr bwMode="auto">
          <a:xfrm>
            <a:off x="498475" y="2198688"/>
            <a:ext cx="4741863" cy="903287"/>
          </a:xfrm>
          <a:prstGeom prst="rect">
            <a:avLst/>
          </a:prstGeom>
          <a:noFill/>
          <a:ln w="12700">
            <a:noFill/>
            <a:miter lim="400000"/>
            <a:headEnd/>
            <a:tailEnd/>
          </a:ln>
        </p:spPr>
        <p:txBody>
          <a:bodyPr lIns="50800" tIns="50800" rIns="50800" bIns="50800" anchor="ctr">
            <a:spAutoFit/>
          </a:bodyPr>
          <a:lstStyle/>
          <a:p>
            <a:pPr algn="ctr"/>
            <a:r>
              <a:rPr lang="fr-FR" altLang="fr-FR" sz="2800" b="1">
                <a:solidFill>
                  <a:srgbClr val="303546"/>
                </a:solidFill>
                <a:latin typeface="Open Sans" pitchFamily="34" charset="0"/>
                <a:sym typeface="Open Sans" pitchFamily="34" charset="0"/>
              </a:rPr>
              <a:t>Corton Perrières</a:t>
            </a:r>
          </a:p>
          <a:p>
            <a:pPr algn="ctr"/>
            <a:r>
              <a:rPr lang="fr-FR" altLang="fr-FR" sz="2400">
                <a:solidFill>
                  <a:srgbClr val="303546"/>
                </a:solidFill>
                <a:latin typeface="Open Sans" pitchFamily="34" charset="0"/>
                <a:sym typeface="Open Sans" pitchFamily="34" charset="0"/>
              </a:rPr>
              <a:t>South-East , 273 meters</a:t>
            </a:r>
          </a:p>
        </p:txBody>
      </p:sp>
      <p:sp>
        <p:nvSpPr>
          <p:cNvPr id="10247" name="Shape 304"/>
          <p:cNvSpPr>
            <a:spLocks noChangeArrowheads="1"/>
          </p:cNvSpPr>
          <p:nvPr/>
        </p:nvSpPr>
        <p:spPr bwMode="auto">
          <a:xfrm>
            <a:off x="2620963" y="5661025"/>
            <a:ext cx="4057650" cy="1108075"/>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Soil:</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Clay-limestone silt </a:t>
            </a:r>
          </a:p>
        </p:txBody>
      </p:sp>
      <p:grpSp>
        <p:nvGrpSpPr>
          <p:cNvPr id="10248" name="Groupe 38"/>
          <p:cNvGrpSpPr>
            <a:grpSpLocks/>
          </p:cNvGrpSpPr>
          <p:nvPr/>
        </p:nvGrpSpPr>
        <p:grpSpPr bwMode="auto">
          <a:xfrm>
            <a:off x="2405063" y="3863975"/>
            <a:ext cx="1073150" cy="8707438"/>
            <a:chOff x="3151294" y="3621722"/>
            <a:chExt cx="1842071" cy="8706675"/>
          </a:xfrm>
        </p:grpSpPr>
        <p:sp>
          <p:nvSpPr>
            <p:cNvPr id="10279" name="Shape 303"/>
            <p:cNvSpPr>
              <a:spLocks noChangeShapeType="1"/>
            </p:cNvSpPr>
            <p:nvPr/>
          </p:nvSpPr>
          <p:spPr bwMode="auto">
            <a:xfrm>
              <a:off x="3151294" y="7840154"/>
              <a:ext cx="1827755"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80" name="Shape 303"/>
            <p:cNvSpPr>
              <a:spLocks noChangeShapeType="1"/>
            </p:cNvSpPr>
            <p:nvPr/>
          </p:nvSpPr>
          <p:spPr bwMode="auto">
            <a:xfrm>
              <a:off x="3154873" y="3621722"/>
              <a:ext cx="1827755"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81" name="Shape 303"/>
            <p:cNvSpPr>
              <a:spLocks noChangeShapeType="1"/>
            </p:cNvSpPr>
            <p:nvPr/>
          </p:nvSpPr>
          <p:spPr bwMode="auto">
            <a:xfrm>
              <a:off x="3165610" y="12326810"/>
              <a:ext cx="1827755"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grpSp>
      <p:sp>
        <p:nvSpPr>
          <p:cNvPr id="10249" name="Shape 304"/>
          <p:cNvSpPr>
            <a:spLocks noChangeArrowheads="1"/>
          </p:cNvSpPr>
          <p:nvPr/>
        </p:nvSpPr>
        <p:spPr bwMode="auto">
          <a:xfrm>
            <a:off x="2627313" y="10129838"/>
            <a:ext cx="4057650" cy="1108075"/>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Bedrock:</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Mid-Jurassic</a:t>
            </a:r>
          </a:p>
        </p:txBody>
      </p:sp>
      <p:sp>
        <p:nvSpPr>
          <p:cNvPr id="10250" name="Shape 303"/>
          <p:cNvSpPr>
            <a:spLocks noChangeShapeType="1"/>
          </p:cNvSpPr>
          <p:nvPr/>
        </p:nvSpPr>
        <p:spPr bwMode="auto">
          <a:xfrm>
            <a:off x="5210175" y="2649538"/>
            <a:ext cx="60325" cy="100218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pic>
        <p:nvPicPr>
          <p:cNvPr id="10251" name="Image 40" descr="Corton Perrieres.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408613" y="3328988"/>
            <a:ext cx="2416175" cy="9659937"/>
          </a:xfrm>
          <a:prstGeom prst="rect">
            <a:avLst/>
          </a:prstGeom>
          <a:noFill/>
          <a:ln w="9525">
            <a:noFill/>
            <a:miter lim="800000"/>
            <a:headEnd/>
            <a:tailEnd/>
          </a:ln>
        </p:spPr>
      </p:pic>
      <p:sp>
        <p:nvSpPr>
          <p:cNvPr id="10252" name="Shape 302"/>
          <p:cNvSpPr>
            <a:spLocks noChangeArrowheads="1"/>
          </p:cNvSpPr>
          <p:nvPr/>
        </p:nvSpPr>
        <p:spPr bwMode="auto">
          <a:xfrm>
            <a:off x="5513388" y="2205038"/>
            <a:ext cx="4741862" cy="903287"/>
          </a:xfrm>
          <a:prstGeom prst="rect">
            <a:avLst/>
          </a:prstGeom>
          <a:noFill/>
          <a:ln w="12700">
            <a:noFill/>
            <a:miter lim="400000"/>
            <a:headEnd/>
            <a:tailEnd/>
          </a:ln>
        </p:spPr>
        <p:txBody>
          <a:bodyPr lIns="50800" tIns="50800" rIns="50800" bIns="50800" anchor="ctr">
            <a:spAutoFit/>
          </a:bodyPr>
          <a:lstStyle/>
          <a:p>
            <a:pPr algn="ctr"/>
            <a:r>
              <a:rPr lang="fr-FR" altLang="fr-FR" sz="2800" b="1">
                <a:solidFill>
                  <a:srgbClr val="303546"/>
                </a:solidFill>
                <a:latin typeface="Open Sans" pitchFamily="34" charset="0"/>
                <a:sym typeface="Open Sans" pitchFamily="34" charset="0"/>
              </a:rPr>
              <a:t>Corton Bressandes</a:t>
            </a:r>
          </a:p>
          <a:p>
            <a:pPr algn="ctr"/>
            <a:r>
              <a:rPr lang="fr-FR" altLang="fr-FR" sz="2400">
                <a:solidFill>
                  <a:srgbClr val="303546"/>
                </a:solidFill>
                <a:latin typeface="Open Sans" pitchFamily="34" charset="0"/>
                <a:sym typeface="Open Sans" pitchFamily="34" charset="0"/>
              </a:rPr>
              <a:t>South-East, 250 meters</a:t>
            </a:r>
          </a:p>
        </p:txBody>
      </p:sp>
      <p:sp>
        <p:nvSpPr>
          <p:cNvPr id="10253" name="Shape 303"/>
          <p:cNvSpPr>
            <a:spLocks noChangeShapeType="1"/>
          </p:cNvSpPr>
          <p:nvPr/>
        </p:nvSpPr>
        <p:spPr bwMode="auto">
          <a:xfrm>
            <a:off x="7583488" y="8961438"/>
            <a:ext cx="1066800"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54" name="Shape 303"/>
          <p:cNvSpPr>
            <a:spLocks noChangeShapeType="1"/>
          </p:cNvSpPr>
          <p:nvPr/>
        </p:nvSpPr>
        <p:spPr bwMode="auto">
          <a:xfrm>
            <a:off x="7681913" y="3975100"/>
            <a:ext cx="1065212"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55" name="Shape 303"/>
          <p:cNvSpPr>
            <a:spLocks noChangeShapeType="1"/>
          </p:cNvSpPr>
          <p:nvPr/>
        </p:nvSpPr>
        <p:spPr bwMode="auto">
          <a:xfrm>
            <a:off x="7650163" y="12565063"/>
            <a:ext cx="1065212"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56" name="Shape 303"/>
          <p:cNvSpPr>
            <a:spLocks noChangeShapeType="1"/>
          </p:cNvSpPr>
          <p:nvPr/>
        </p:nvSpPr>
        <p:spPr bwMode="auto">
          <a:xfrm>
            <a:off x="7594600" y="7851775"/>
            <a:ext cx="1065213"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57" name="Shape 304"/>
          <p:cNvSpPr>
            <a:spLocks noChangeArrowheads="1"/>
          </p:cNvSpPr>
          <p:nvPr/>
        </p:nvSpPr>
        <p:spPr bwMode="auto">
          <a:xfrm>
            <a:off x="7821613" y="5470525"/>
            <a:ext cx="4057650" cy="1108075"/>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Soil:</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Clay-limestone silt </a:t>
            </a:r>
          </a:p>
        </p:txBody>
      </p:sp>
      <p:sp>
        <p:nvSpPr>
          <p:cNvPr id="10258" name="Shape 304"/>
          <p:cNvSpPr>
            <a:spLocks noChangeArrowheads="1"/>
          </p:cNvSpPr>
          <p:nvPr/>
        </p:nvSpPr>
        <p:spPr bwMode="auto">
          <a:xfrm>
            <a:off x="7777163" y="8174038"/>
            <a:ext cx="4057650" cy="369887"/>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Limestone Layer</a:t>
            </a:r>
          </a:p>
        </p:txBody>
      </p:sp>
      <p:sp>
        <p:nvSpPr>
          <p:cNvPr id="10259" name="Shape 304"/>
          <p:cNvSpPr>
            <a:spLocks noChangeArrowheads="1"/>
          </p:cNvSpPr>
          <p:nvPr/>
        </p:nvSpPr>
        <p:spPr bwMode="auto">
          <a:xfrm>
            <a:off x="7867650" y="10171113"/>
            <a:ext cx="4057650" cy="1477962"/>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Bedrock:</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Mid-Jurassic </a:t>
            </a:r>
          </a:p>
          <a:p>
            <a:r>
              <a:rPr lang="fr-FR" altLang="fr-FR" sz="2400">
                <a:solidFill>
                  <a:srgbClr val="303546"/>
                </a:solidFill>
                <a:latin typeface="Open Sans Light" pitchFamily="34" charset="0"/>
                <a:sym typeface="Open Sans Light" pitchFamily="34" charset="0"/>
              </a:rPr>
              <a:t>limestone </a:t>
            </a:r>
          </a:p>
        </p:txBody>
      </p:sp>
      <p:sp>
        <p:nvSpPr>
          <p:cNvPr id="10260" name="Shape 303"/>
          <p:cNvSpPr>
            <a:spLocks noChangeShapeType="1"/>
          </p:cNvSpPr>
          <p:nvPr/>
        </p:nvSpPr>
        <p:spPr bwMode="auto">
          <a:xfrm>
            <a:off x="10477500" y="2619375"/>
            <a:ext cx="60325" cy="10020300"/>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pic>
        <p:nvPicPr>
          <p:cNvPr id="10261" name="Image 88" descr="Corton Perrieres.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004175" y="3502025"/>
            <a:ext cx="7610475" cy="9509125"/>
          </a:xfrm>
          <a:prstGeom prst="rect">
            <a:avLst/>
          </a:prstGeom>
          <a:noFill/>
          <a:ln w="9525">
            <a:noFill/>
            <a:miter lim="800000"/>
            <a:headEnd/>
            <a:tailEnd/>
          </a:ln>
        </p:spPr>
      </p:pic>
      <p:sp>
        <p:nvSpPr>
          <p:cNvPr id="10262" name="Shape 302"/>
          <p:cNvSpPr>
            <a:spLocks noChangeArrowheads="1"/>
          </p:cNvSpPr>
          <p:nvPr/>
        </p:nvSpPr>
        <p:spPr bwMode="auto">
          <a:xfrm>
            <a:off x="10687050" y="2236788"/>
            <a:ext cx="5395913" cy="903287"/>
          </a:xfrm>
          <a:prstGeom prst="rect">
            <a:avLst/>
          </a:prstGeom>
          <a:noFill/>
          <a:ln w="12700">
            <a:noFill/>
            <a:miter lim="400000"/>
            <a:headEnd/>
            <a:tailEnd/>
          </a:ln>
        </p:spPr>
        <p:txBody>
          <a:bodyPr lIns="50800" tIns="50800" rIns="50800" bIns="50800" anchor="ctr">
            <a:spAutoFit/>
          </a:bodyPr>
          <a:lstStyle/>
          <a:p>
            <a:pPr algn="ctr"/>
            <a:r>
              <a:rPr lang="fr-FR" altLang="fr-FR" sz="2800" b="1">
                <a:solidFill>
                  <a:srgbClr val="303546"/>
                </a:solidFill>
                <a:latin typeface="Open Sans" pitchFamily="34" charset="0"/>
                <a:sym typeface="Open Sans" pitchFamily="34" charset="0"/>
              </a:rPr>
              <a:t>Clos de la Vigne au Saint</a:t>
            </a:r>
          </a:p>
          <a:p>
            <a:pPr algn="ctr"/>
            <a:r>
              <a:rPr lang="fr-FR" altLang="fr-FR" sz="2400">
                <a:solidFill>
                  <a:srgbClr val="303546"/>
                </a:solidFill>
                <a:latin typeface="Open Sans" pitchFamily="34" charset="0"/>
                <a:sym typeface="Open Sans" pitchFamily="34" charset="0"/>
              </a:rPr>
              <a:t>South, 2% slope, 240 meters</a:t>
            </a:r>
          </a:p>
        </p:txBody>
      </p:sp>
      <p:sp>
        <p:nvSpPr>
          <p:cNvPr id="10263" name="Shape 303"/>
          <p:cNvSpPr>
            <a:spLocks noChangeShapeType="1"/>
          </p:cNvSpPr>
          <p:nvPr/>
        </p:nvSpPr>
        <p:spPr bwMode="auto">
          <a:xfrm>
            <a:off x="12695238" y="9877425"/>
            <a:ext cx="1066800"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64" name="Shape 303"/>
          <p:cNvSpPr>
            <a:spLocks noChangeShapeType="1"/>
          </p:cNvSpPr>
          <p:nvPr/>
        </p:nvSpPr>
        <p:spPr bwMode="auto">
          <a:xfrm>
            <a:off x="12711113" y="3976688"/>
            <a:ext cx="1065212"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65" name="Shape 303"/>
          <p:cNvSpPr>
            <a:spLocks noChangeShapeType="1"/>
          </p:cNvSpPr>
          <p:nvPr/>
        </p:nvSpPr>
        <p:spPr bwMode="auto">
          <a:xfrm>
            <a:off x="12749213" y="12682538"/>
            <a:ext cx="1065212"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66" name="Shape 303"/>
          <p:cNvSpPr>
            <a:spLocks noChangeShapeType="1"/>
          </p:cNvSpPr>
          <p:nvPr/>
        </p:nvSpPr>
        <p:spPr bwMode="auto">
          <a:xfrm>
            <a:off x="12752388" y="6719888"/>
            <a:ext cx="1065212"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67" name="Shape 304"/>
          <p:cNvSpPr>
            <a:spLocks noChangeArrowheads="1"/>
          </p:cNvSpPr>
          <p:nvPr/>
        </p:nvSpPr>
        <p:spPr bwMode="auto">
          <a:xfrm>
            <a:off x="12849225" y="4786313"/>
            <a:ext cx="4057650" cy="1477962"/>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Soil:</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Clay-limestone silt </a:t>
            </a:r>
          </a:p>
          <a:p>
            <a:endParaRPr lang="fr-FR" altLang="fr-FR" sz="2400">
              <a:solidFill>
                <a:srgbClr val="303546"/>
              </a:solidFill>
              <a:latin typeface="Open Sans Light" pitchFamily="34" charset="0"/>
              <a:sym typeface="Open Sans Light" pitchFamily="34" charset="0"/>
            </a:endParaRPr>
          </a:p>
        </p:txBody>
      </p:sp>
      <p:sp>
        <p:nvSpPr>
          <p:cNvPr id="10268" name="Shape 304"/>
          <p:cNvSpPr>
            <a:spLocks noChangeArrowheads="1"/>
          </p:cNvSpPr>
          <p:nvPr/>
        </p:nvSpPr>
        <p:spPr bwMode="auto">
          <a:xfrm>
            <a:off x="12868275" y="8066088"/>
            <a:ext cx="4057650" cy="369887"/>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Limestone Layer</a:t>
            </a:r>
          </a:p>
        </p:txBody>
      </p:sp>
      <p:sp>
        <p:nvSpPr>
          <p:cNvPr id="10269" name="Shape 304"/>
          <p:cNvSpPr>
            <a:spLocks noChangeArrowheads="1"/>
          </p:cNvSpPr>
          <p:nvPr/>
        </p:nvSpPr>
        <p:spPr bwMode="auto">
          <a:xfrm>
            <a:off x="12938125" y="10429875"/>
            <a:ext cx="3321050" cy="1846263"/>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Bedrock:</a:t>
            </a:r>
          </a:p>
          <a:p>
            <a:endParaRPr lang="fr-FR" altLang="fr-FR" sz="2400">
              <a:solidFill>
                <a:srgbClr val="303546"/>
              </a:solidFill>
              <a:latin typeface="Open Sans Light" pitchFamily="34" charset="0"/>
              <a:sym typeface="Open Sans Light" pitchFamily="34" charset="0"/>
            </a:endParaRPr>
          </a:p>
          <a:p>
            <a:r>
              <a:rPr lang="en-US" altLang="fr-FR" sz="2400">
                <a:solidFill>
                  <a:srgbClr val="303546"/>
                </a:solidFill>
                <a:latin typeface="Open Sans Light" pitchFamily="34" charset="0"/>
                <a:sym typeface="Open Sans Light" pitchFamily="34" charset="0"/>
              </a:rPr>
              <a:t>Small sharp limestone, rocks from dry valley beds </a:t>
            </a:r>
            <a:endParaRPr lang="fr-FR" altLang="fr-FR" sz="2400">
              <a:solidFill>
                <a:srgbClr val="303546"/>
              </a:solidFill>
              <a:latin typeface="Open Sans Light" pitchFamily="34" charset="0"/>
              <a:sym typeface="Open Sans Light" pitchFamily="34" charset="0"/>
            </a:endParaRPr>
          </a:p>
        </p:txBody>
      </p:sp>
      <p:sp>
        <p:nvSpPr>
          <p:cNvPr id="10270" name="Shape 303"/>
          <p:cNvSpPr>
            <a:spLocks noChangeShapeType="1"/>
          </p:cNvSpPr>
          <p:nvPr/>
        </p:nvSpPr>
        <p:spPr bwMode="auto">
          <a:xfrm>
            <a:off x="16149638" y="2581275"/>
            <a:ext cx="60325" cy="10020300"/>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71" name="Shape 302"/>
          <p:cNvSpPr>
            <a:spLocks noChangeArrowheads="1"/>
          </p:cNvSpPr>
          <p:nvPr/>
        </p:nvSpPr>
        <p:spPr bwMode="auto">
          <a:xfrm>
            <a:off x="16209963" y="2260600"/>
            <a:ext cx="8067675" cy="903288"/>
          </a:xfrm>
          <a:prstGeom prst="rect">
            <a:avLst/>
          </a:prstGeom>
          <a:noFill/>
          <a:ln w="12700">
            <a:noFill/>
            <a:miter lim="400000"/>
            <a:headEnd/>
            <a:tailEnd/>
          </a:ln>
        </p:spPr>
        <p:txBody>
          <a:bodyPr lIns="50800" tIns="50800" rIns="50800" bIns="50800" anchor="ctr">
            <a:spAutoFit/>
          </a:bodyPr>
          <a:lstStyle/>
          <a:p>
            <a:pPr algn="ctr"/>
            <a:r>
              <a:rPr lang="fr-FR" altLang="fr-FR" sz="2800" b="1">
                <a:solidFill>
                  <a:srgbClr val="303546"/>
                </a:solidFill>
                <a:latin typeface="Open Sans" pitchFamily="34" charset="0"/>
                <a:sym typeface="Open Sans" pitchFamily="34" charset="0"/>
              </a:rPr>
              <a:t>Corton Charlemagne </a:t>
            </a:r>
          </a:p>
          <a:p>
            <a:pPr algn="ctr"/>
            <a:r>
              <a:rPr lang="fr-FR" altLang="fr-FR" sz="2400">
                <a:latin typeface="Open Sans" pitchFamily="34" charset="0"/>
              </a:rPr>
              <a:t>South, Southeast ; 10% slope, 320 meters</a:t>
            </a:r>
            <a:endParaRPr lang="fr-FR" altLang="fr-FR" sz="2400" b="1">
              <a:solidFill>
                <a:srgbClr val="303546"/>
              </a:solidFill>
              <a:latin typeface="Open Sans" pitchFamily="34" charset="0"/>
              <a:sym typeface="Open Sans" pitchFamily="34" charset="0"/>
            </a:endParaRPr>
          </a:p>
        </p:txBody>
      </p:sp>
      <p:pic>
        <p:nvPicPr>
          <p:cNvPr id="10272" name="Image 40" descr="Corton Perrieres.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3762038" y="3394075"/>
            <a:ext cx="7781925" cy="9725025"/>
          </a:xfrm>
          <a:prstGeom prst="rect">
            <a:avLst/>
          </a:prstGeom>
          <a:noFill/>
          <a:ln w="9525">
            <a:noFill/>
            <a:miter lim="800000"/>
            <a:headEnd/>
            <a:tailEnd/>
          </a:ln>
        </p:spPr>
      </p:pic>
      <p:sp>
        <p:nvSpPr>
          <p:cNvPr id="10273" name="Shape 303"/>
          <p:cNvSpPr>
            <a:spLocks noChangeShapeType="1"/>
          </p:cNvSpPr>
          <p:nvPr/>
        </p:nvSpPr>
        <p:spPr bwMode="auto">
          <a:xfrm>
            <a:off x="18580100" y="3827463"/>
            <a:ext cx="1065213"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74" name="Shape 303"/>
          <p:cNvSpPr>
            <a:spLocks noChangeShapeType="1"/>
          </p:cNvSpPr>
          <p:nvPr/>
        </p:nvSpPr>
        <p:spPr bwMode="auto">
          <a:xfrm>
            <a:off x="18605500" y="12684125"/>
            <a:ext cx="1065213" cy="1588"/>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75" name="Shape 303"/>
          <p:cNvSpPr>
            <a:spLocks noChangeShapeType="1"/>
          </p:cNvSpPr>
          <p:nvPr/>
        </p:nvSpPr>
        <p:spPr bwMode="auto">
          <a:xfrm>
            <a:off x="18576925" y="6043613"/>
            <a:ext cx="1065213" cy="1587"/>
          </a:xfrm>
          <a:prstGeom prst="line">
            <a:avLst/>
          </a:prstGeom>
          <a:noFill/>
          <a:ln w="25400">
            <a:solidFill>
              <a:srgbClr val="303546"/>
            </a:solidFill>
            <a:miter lim="400000"/>
            <a:headEnd type="triangle" w="med" len="sm"/>
            <a:tailEnd type="oval" w="med" len="med"/>
          </a:ln>
        </p:spPr>
        <p:txBody>
          <a:bodyPr lIns="0" tIns="0" rIns="0" bIns="0" anchor="ctr"/>
          <a:lstStyle/>
          <a:p>
            <a:endParaRPr lang="en-US"/>
          </a:p>
        </p:txBody>
      </p:sp>
      <p:sp>
        <p:nvSpPr>
          <p:cNvPr id="10276" name="Shape 304"/>
          <p:cNvSpPr>
            <a:spLocks noChangeArrowheads="1"/>
          </p:cNvSpPr>
          <p:nvPr/>
        </p:nvSpPr>
        <p:spPr bwMode="auto">
          <a:xfrm>
            <a:off x="18730913" y="4365625"/>
            <a:ext cx="4057650" cy="1108075"/>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Soil:</a:t>
            </a:r>
          </a:p>
          <a:p>
            <a:endParaRPr lang="fr-FR" altLang="fr-FR" sz="2400">
              <a:solidFill>
                <a:srgbClr val="303546"/>
              </a:solidFill>
              <a:latin typeface="Open Sans Light" pitchFamily="34" charset="0"/>
              <a:sym typeface="Open Sans Light" pitchFamily="34" charset="0"/>
            </a:endParaRPr>
          </a:p>
          <a:p>
            <a:r>
              <a:rPr lang="fr-FR" altLang="fr-FR" sz="2400">
                <a:solidFill>
                  <a:srgbClr val="303546"/>
                </a:solidFill>
                <a:latin typeface="Open Sans Light" pitchFamily="34" charset="0"/>
                <a:sym typeface="Open Sans Light" pitchFamily="34" charset="0"/>
              </a:rPr>
              <a:t>Clay-limestone silt </a:t>
            </a:r>
          </a:p>
        </p:txBody>
      </p:sp>
      <p:sp>
        <p:nvSpPr>
          <p:cNvPr id="10277" name="Shape 304"/>
          <p:cNvSpPr>
            <a:spLocks noChangeArrowheads="1"/>
          </p:cNvSpPr>
          <p:nvPr/>
        </p:nvSpPr>
        <p:spPr bwMode="auto">
          <a:xfrm>
            <a:off x="18753138" y="8543925"/>
            <a:ext cx="2633662" cy="1477963"/>
          </a:xfrm>
          <a:prstGeom prst="rect">
            <a:avLst/>
          </a:prstGeom>
          <a:noFill/>
          <a:ln w="12700">
            <a:noFill/>
            <a:miter lim="400000"/>
            <a:headEnd/>
            <a:tailEnd/>
          </a:ln>
        </p:spPr>
        <p:txBody>
          <a:bodyPr lIns="0" tIns="0" rIns="0" bIns="0" anchor="ctr">
            <a:spAutoFit/>
          </a:bodyPr>
          <a:lstStyle/>
          <a:p>
            <a:r>
              <a:rPr lang="fr-FR" altLang="fr-FR" sz="2400">
                <a:solidFill>
                  <a:srgbClr val="303546"/>
                </a:solidFill>
                <a:latin typeface="Open Sans Light" pitchFamily="34" charset="0"/>
                <a:sym typeface="Open Sans Light" pitchFamily="34" charset="0"/>
              </a:rPr>
              <a:t>Bedrock:</a:t>
            </a:r>
          </a:p>
          <a:p>
            <a:endParaRPr lang="fr-FR" altLang="fr-FR" sz="2400">
              <a:solidFill>
                <a:srgbClr val="303546"/>
              </a:solidFill>
              <a:latin typeface="Open Sans Light" pitchFamily="34" charset="0"/>
              <a:sym typeface="Open Sans Light" pitchFamily="34" charset="0"/>
            </a:endParaRPr>
          </a:p>
          <a:p>
            <a:r>
              <a:rPr lang="en-US" altLang="fr-FR" sz="2400">
                <a:solidFill>
                  <a:srgbClr val="303546"/>
                </a:solidFill>
                <a:latin typeface="Open Sans Light" pitchFamily="34" charset="0"/>
                <a:sym typeface="Open Sans Light" pitchFamily="34" charset="0"/>
              </a:rPr>
              <a:t>Calcareous marls and fine limestone </a:t>
            </a:r>
            <a:endParaRPr lang="fr-FR" altLang="fr-FR" sz="2400">
              <a:solidFill>
                <a:srgbClr val="303546"/>
              </a:solidFill>
              <a:latin typeface="Open Sans Light" pitchFamily="34" charset="0"/>
              <a:sym typeface="Open Sans Light" pitchFamily="34" charset="0"/>
            </a:endParaRPr>
          </a:p>
        </p:txBody>
      </p:sp>
      <p:sp>
        <p:nvSpPr>
          <p:cNvPr id="10278"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1452"/>
          <p:cNvSpPr>
            <a:spLocks noChangeArrowheads="1"/>
          </p:cNvSpPr>
          <p:nvPr/>
        </p:nvSpPr>
        <p:spPr bwMode="auto">
          <a:xfrm>
            <a:off x="822325" y="542925"/>
            <a:ext cx="13168313" cy="554038"/>
          </a:xfrm>
          <a:prstGeom prst="rect">
            <a:avLst/>
          </a:prstGeom>
          <a:noFill/>
          <a:ln w="12700">
            <a:noFill/>
            <a:miter lim="400000"/>
            <a:headEnd/>
            <a:tailEnd/>
          </a:ln>
        </p:spPr>
        <p:txBody>
          <a:bodyPr lIns="0" tIns="0" rIns="0" bIns="0" anchor="ctr">
            <a:spAutoFit/>
          </a:bodyPr>
          <a:lstStyle/>
          <a:p>
            <a:r>
              <a:rPr lang="fr-FR" altLang="fr-FR" sz="3600">
                <a:solidFill>
                  <a:srgbClr val="000000"/>
                </a:solidFill>
                <a:latin typeface="Open Sans Light" pitchFamily="34" charset="0"/>
                <a:sym typeface="Open Sans" pitchFamily="34" charset="0"/>
              </a:rPr>
              <a:t>Terroir</a:t>
            </a:r>
          </a:p>
        </p:txBody>
      </p:sp>
      <p:pic>
        <p:nvPicPr>
          <p:cNvPr id="11267" name="se7e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36063" y="204788"/>
            <a:ext cx="2011362" cy="1770062"/>
          </a:xfrm>
          <a:prstGeom prst="rect">
            <a:avLst/>
          </a:prstGeom>
          <a:noFill/>
          <a:ln w="12700">
            <a:noFill/>
            <a:miter lim="400000"/>
            <a:headEnd/>
            <a:tailEnd/>
          </a:ln>
        </p:spPr>
      </p:pic>
      <p:sp>
        <p:nvSpPr>
          <p:cNvPr id="11268" name="Shape 759"/>
          <p:cNvSpPr>
            <a:spLocks noGrp="1"/>
          </p:cNvSpPr>
          <p:nvPr>
            <p:ph type="sldNum" sz="quarter" idx="10"/>
          </p:nvPr>
        </p:nvSpPr>
        <p:spPr>
          <a:xfrm>
            <a:off x="23710900" y="13239750"/>
            <a:ext cx="346075" cy="381000"/>
          </a:xfrm>
          <a:noFill/>
        </p:spPr>
        <p:txBody>
          <a:bodyPr/>
          <a:lstStyle/>
          <a:p>
            <a:fld id="{AD0C0D75-5772-403F-9223-1C55ADB3545A}" type="slidenum">
              <a:rPr lang="fr-FR" altLang="fr-FR" sz="1600" smtClean="0"/>
              <a:pPr/>
              <a:t>9</a:t>
            </a:fld>
            <a:endParaRPr lang="fr-FR" altLang="fr-FR" sz="1600"/>
          </a:p>
        </p:txBody>
      </p:sp>
      <p:sp>
        <p:nvSpPr>
          <p:cNvPr id="6" name="Rectangle 5"/>
          <p:cNvSpPr/>
          <p:nvPr/>
        </p:nvSpPr>
        <p:spPr>
          <a:xfrm>
            <a:off x="0" y="2228850"/>
            <a:ext cx="24384000" cy="10744200"/>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50800" tIns="50800" rIns="50800" bIns="50800" anchor="ctr">
            <a:spAutoFit/>
          </a:bodyPr>
          <a:lstStyle/>
          <a:p>
            <a:pPr algn="ctr" latinLnBrk="1" hangingPunct="0">
              <a:defRPr/>
            </a:pPr>
            <a:endParaRPr lang="fr-FR" sz="3200">
              <a:solidFill>
                <a:srgbClr val="FFFFFF"/>
              </a:solidFill>
              <a:latin typeface="Helvetica Light"/>
            </a:endParaRPr>
          </a:p>
        </p:txBody>
      </p:sp>
      <p:sp>
        <p:nvSpPr>
          <p:cNvPr id="11271" name="Shape 1453"/>
          <p:cNvSpPr>
            <a:spLocks noChangeArrowheads="1"/>
          </p:cNvSpPr>
          <p:nvPr/>
        </p:nvSpPr>
        <p:spPr bwMode="auto">
          <a:xfrm>
            <a:off x="855663" y="1322388"/>
            <a:ext cx="7175500" cy="354012"/>
          </a:xfrm>
          <a:prstGeom prst="rect">
            <a:avLst/>
          </a:prstGeom>
          <a:noFill/>
          <a:ln w="12700">
            <a:noFill/>
            <a:miter lim="400000"/>
            <a:headEnd/>
            <a:tailEnd/>
          </a:ln>
        </p:spPr>
        <p:txBody>
          <a:bodyPr lIns="0" tIns="0" rIns="0" bIns="0" anchor="ctr">
            <a:spAutoFit/>
          </a:bodyPr>
          <a:lstStyle/>
          <a:p>
            <a:r>
              <a:rPr lang="fr-FR" altLang="fr-FR" sz="2300">
                <a:solidFill>
                  <a:srgbClr val="303546"/>
                </a:solidFill>
                <a:latin typeface="Open Sans Light" pitchFamily="34" charset="0"/>
                <a:sym typeface="Open Sans Light" pitchFamily="34" charset="0"/>
              </a:rPr>
              <a:t>Maison Louis Latour – General Presentation</a:t>
            </a:r>
          </a:p>
        </p:txBody>
      </p:sp>
      <p:graphicFrame>
        <p:nvGraphicFramePr>
          <p:cNvPr id="8" name="Graphique 7">
            <a:extLst>
              <a:ext uri="{FF2B5EF4-FFF2-40B4-BE49-F238E27FC236}">
                <a16:creationId xmlns="" xmlns:a16="http://schemas.microsoft.com/office/drawing/2014/main" id="{5636B8AE-59D6-4465-9DB2-261BC19A86A8}"/>
              </a:ext>
            </a:extLst>
          </p:cNvPr>
          <p:cNvGraphicFramePr>
            <a:graphicFrameLocks/>
          </p:cNvGraphicFramePr>
          <p:nvPr>
            <p:extLst>
              <p:ext uri="{D42A27DB-BD31-4B8C-83A1-F6EECF244321}">
                <p14:modId xmlns:p14="http://schemas.microsoft.com/office/powerpoint/2010/main" val="3883057788"/>
              </p:ext>
            </p:extLst>
          </p:nvPr>
        </p:nvGraphicFramePr>
        <p:xfrm>
          <a:off x="-143544" y="2951009"/>
          <a:ext cx="23990969" cy="10764991"/>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p:cNvSpPr txBox="1"/>
          <p:nvPr/>
        </p:nvSpPr>
        <p:spPr>
          <a:xfrm>
            <a:off x="9047154" y="2900206"/>
            <a:ext cx="475931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fr-FR" sz="2800" b="0" i="0" u="none" strike="noStrike" cap="none" spc="0" normalizeH="0" baseline="0" dirty="0" smtClean="0">
                <a:ln>
                  <a:noFill/>
                </a:ln>
                <a:solidFill>
                  <a:srgbClr val="000000"/>
                </a:solidFill>
                <a:effectLst/>
                <a:uFillTx/>
                <a:latin typeface="+mn-lt"/>
                <a:ea typeface="+mn-ea"/>
                <a:cs typeface="+mn-cs"/>
                <a:sym typeface="Helvetica Light"/>
              </a:rPr>
              <a:t>Dates of </a:t>
            </a:r>
            <a:r>
              <a:rPr kumimoji="0" lang="fr-FR" sz="2800" b="0" i="0" u="none" strike="noStrike" cap="none" spc="0" normalizeH="0" baseline="0" dirty="0" err="1" smtClean="0">
                <a:ln>
                  <a:noFill/>
                </a:ln>
                <a:solidFill>
                  <a:srgbClr val="000000"/>
                </a:solidFill>
                <a:effectLst/>
                <a:uFillTx/>
                <a:latin typeface="+mn-lt"/>
                <a:ea typeface="+mn-ea"/>
                <a:cs typeface="+mn-cs"/>
                <a:sym typeface="Helvetica Light"/>
              </a:rPr>
              <a:t>harvest</a:t>
            </a:r>
            <a:r>
              <a:rPr kumimoji="0" lang="fr-FR" sz="2800" b="0" i="0" u="none" strike="noStrike" cap="none" spc="0" normalizeH="0" baseline="0" dirty="0" smtClean="0">
                <a:ln>
                  <a:noFill/>
                </a:ln>
                <a:solidFill>
                  <a:srgbClr val="000000"/>
                </a:solidFill>
                <a:effectLst/>
                <a:uFillTx/>
                <a:latin typeface="+mn-lt"/>
                <a:ea typeface="+mn-ea"/>
                <a:cs typeface="+mn-cs"/>
                <a:sym typeface="Helvetica Light"/>
              </a:rPr>
              <a:t> </a:t>
            </a:r>
            <a:r>
              <a:rPr kumimoji="0" lang="fr-FR" sz="2800" b="0" i="0" u="none" strike="noStrike" cap="none" spc="0" normalizeH="0" baseline="0" dirty="0" err="1" smtClean="0">
                <a:ln>
                  <a:noFill/>
                </a:ln>
                <a:solidFill>
                  <a:srgbClr val="000000"/>
                </a:solidFill>
                <a:effectLst/>
                <a:uFillTx/>
                <a:latin typeface="+mn-lt"/>
                <a:ea typeface="+mn-ea"/>
                <a:cs typeface="+mn-cs"/>
                <a:sym typeface="Helvetica Light"/>
              </a:rPr>
              <a:t>since</a:t>
            </a:r>
            <a:r>
              <a:rPr kumimoji="0" lang="fr-FR" sz="2800" b="0" i="0" u="none" strike="noStrike" cap="none" spc="0" normalizeH="0" baseline="0" dirty="0" smtClean="0">
                <a:ln>
                  <a:noFill/>
                </a:ln>
                <a:solidFill>
                  <a:srgbClr val="000000"/>
                </a:solidFill>
                <a:effectLst/>
                <a:uFillTx/>
                <a:latin typeface="+mn-lt"/>
                <a:ea typeface="+mn-ea"/>
                <a:cs typeface="+mn-cs"/>
                <a:sym typeface="Helvetica Light"/>
              </a:rPr>
              <a:t> 1925 :</a:t>
            </a:r>
            <a:endParaRPr kumimoji="0" lang="fr-FR" sz="28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normAutofit/>
      </a:bodyPr>
      <a:lstStyle>
        <a:defPPr marL="685800" indent="-685800" algn="ctr" fontAlgn="auto" latinLnBrk="1" hangingPunct="0">
          <a:spcBef>
            <a:spcPts val="0"/>
          </a:spcBef>
          <a:spcAft>
            <a:spcPts val="0"/>
          </a:spcAft>
          <a:buClr>
            <a:srgbClr val="9EA20E"/>
          </a:buClr>
          <a:buFont typeface="Arial" pitchFamily="34" charset="0"/>
          <a:buChar char="•"/>
          <a:defRPr sz="2400" kern="0" dirty="0">
            <a:solidFill>
              <a:srgbClr val="000000"/>
            </a:solidFill>
            <a:latin typeface="Open Sans Light" charset="0"/>
            <a:ea typeface="Open Sans Light" charset="0"/>
            <a:cs typeface="Open Sans Light" charset="0"/>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35776</TotalTime>
  <Words>1937</Words>
  <Application>Microsoft Office PowerPoint</Application>
  <PresentationFormat>Personnalisé</PresentationFormat>
  <Paragraphs>457</Paragraphs>
  <Slides>32</Slides>
  <Notes>13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32</vt:i4>
      </vt:variant>
    </vt:vector>
  </HeadingPairs>
  <TitlesOfParts>
    <vt:vector size="43" baseType="lpstr">
      <vt:lpstr>Arial</vt:lpstr>
      <vt:lpstr>Wingdings</vt:lpstr>
      <vt:lpstr>Avenir Roman</vt:lpstr>
      <vt:lpstr>Open Sans</vt:lpstr>
      <vt:lpstr>Open Sans Semibold</vt:lpstr>
      <vt:lpstr>Helvetica Light</vt:lpstr>
      <vt:lpstr>Open Sans Light</vt:lpstr>
      <vt:lpstr>Lucia BT</vt:lpstr>
      <vt:lpstr>Courier New</vt:lpstr>
      <vt:lpstr>SimSun</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Migeon Florian</dc:creator>
  <cp:lastModifiedBy>Relations Publiques</cp:lastModifiedBy>
  <cp:revision>843</cp:revision>
  <cp:lastPrinted>2018-06-14T12:43:05Z</cp:lastPrinted>
  <dcterms:modified xsi:type="dcterms:W3CDTF">2018-06-15T14:11:31Z</dcterms:modified>
</cp:coreProperties>
</file>